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6"/>
  </p:notesMasterIdLst>
  <p:sldIdLst>
    <p:sldId id="257" r:id="rId2"/>
    <p:sldId id="403" r:id="rId3"/>
    <p:sldId id="263" r:id="rId4"/>
    <p:sldId id="268" r:id="rId5"/>
    <p:sldId id="282" r:id="rId6"/>
    <p:sldId id="320" r:id="rId7"/>
    <p:sldId id="270" r:id="rId8"/>
    <p:sldId id="269" r:id="rId9"/>
    <p:sldId id="284" r:id="rId10"/>
    <p:sldId id="318" r:id="rId11"/>
    <p:sldId id="327" r:id="rId12"/>
    <p:sldId id="323" r:id="rId13"/>
    <p:sldId id="325" r:id="rId14"/>
    <p:sldId id="326" r:id="rId15"/>
    <p:sldId id="324" r:id="rId16"/>
    <p:sldId id="328" r:id="rId17"/>
    <p:sldId id="330" r:id="rId18"/>
    <p:sldId id="334" r:id="rId19"/>
    <p:sldId id="331" r:id="rId20"/>
    <p:sldId id="333" r:id="rId21"/>
    <p:sldId id="335" r:id="rId22"/>
    <p:sldId id="271" r:id="rId23"/>
    <p:sldId id="287" r:id="rId24"/>
    <p:sldId id="288" r:id="rId25"/>
    <p:sldId id="336" r:id="rId26"/>
    <p:sldId id="337" r:id="rId27"/>
    <p:sldId id="338" r:id="rId28"/>
    <p:sldId id="289" r:id="rId29"/>
    <p:sldId id="272" r:id="rId30"/>
    <p:sldId id="340" r:id="rId31"/>
    <p:sldId id="290" r:id="rId32"/>
    <p:sldId id="339" r:id="rId33"/>
    <p:sldId id="273" r:id="rId34"/>
    <p:sldId id="341" r:id="rId35"/>
    <p:sldId id="295" r:id="rId36"/>
    <p:sldId id="342" r:id="rId37"/>
    <p:sldId id="345" r:id="rId38"/>
    <p:sldId id="346" r:id="rId39"/>
    <p:sldId id="343" r:id="rId40"/>
    <p:sldId id="347" r:id="rId41"/>
    <p:sldId id="348" r:id="rId42"/>
    <p:sldId id="349" r:id="rId43"/>
    <p:sldId id="350" r:id="rId44"/>
    <p:sldId id="351" r:id="rId45"/>
    <p:sldId id="418" r:id="rId46"/>
    <p:sldId id="274" r:id="rId47"/>
    <p:sldId id="352" r:id="rId48"/>
    <p:sldId id="358" r:id="rId49"/>
    <p:sldId id="355" r:id="rId50"/>
    <p:sldId id="356" r:id="rId51"/>
    <p:sldId id="360" r:id="rId52"/>
    <p:sldId id="404" r:id="rId53"/>
    <p:sldId id="363" r:id="rId54"/>
    <p:sldId id="411" r:id="rId55"/>
    <p:sldId id="362" r:id="rId56"/>
    <p:sldId id="414" r:id="rId57"/>
    <p:sldId id="415" r:id="rId58"/>
    <p:sldId id="417" r:id="rId59"/>
    <p:sldId id="400" r:id="rId60"/>
    <p:sldId id="401" r:id="rId61"/>
    <p:sldId id="368" r:id="rId62"/>
    <p:sldId id="412" r:id="rId63"/>
    <p:sldId id="369" r:id="rId64"/>
    <p:sldId id="370" r:id="rId65"/>
    <p:sldId id="371" r:id="rId66"/>
    <p:sldId id="372" r:id="rId67"/>
    <p:sldId id="373" r:id="rId68"/>
    <p:sldId id="374" r:id="rId69"/>
    <p:sldId id="375" r:id="rId70"/>
    <p:sldId id="376" r:id="rId71"/>
    <p:sldId id="377" r:id="rId72"/>
    <p:sldId id="379" r:id="rId73"/>
    <p:sldId id="381" r:id="rId74"/>
    <p:sldId id="382" r:id="rId75"/>
    <p:sldId id="383" r:id="rId76"/>
    <p:sldId id="406" r:id="rId77"/>
    <p:sldId id="419" r:id="rId78"/>
    <p:sldId id="385" r:id="rId79"/>
    <p:sldId id="386" r:id="rId80"/>
    <p:sldId id="387" r:id="rId81"/>
    <p:sldId id="388" r:id="rId82"/>
    <p:sldId id="390" r:id="rId83"/>
    <p:sldId id="389" r:id="rId84"/>
    <p:sldId id="391" r:id="rId85"/>
    <p:sldId id="392" r:id="rId86"/>
    <p:sldId id="393" r:id="rId87"/>
    <p:sldId id="394" r:id="rId88"/>
    <p:sldId id="420" r:id="rId89"/>
    <p:sldId id="421" r:id="rId90"/>
    <p:sldId id="408" r:id="rId91"/>
    <p:sldId id="407" r:id="rId92"/>
    <p:sldId id="410" r:id="rId93"/>
    <p:sldId id="422" r:id="rId94"/>
    <p:sldId id="423" r:id="rId95"/>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A40BBDA6-927E-43E5-9BDA-267913BAFCAA}">
          <p14:sldIdLst>
            <p14:sldId id="257"/>
            <p14:sldId id="403"/>
            <p14:sldId id="263"/>
          </p14:sldIdLst>
        </p14:section>
        <p14:section name="緒論" id="{A20892EE-1C1A-4D89-B525-ADAA8A5F6A0F}">
          <p14:sldIdLst>
            <p14:sldId id="268"/>
            <p14:sldId id="282"/>
            <p14:sldId id="320"/>
          </p14:sldIdLst>
        </p14:section>
        <p14:section name="背景知識與文獻回饋" id="{B7B88D64-2096-4282-92DD-98CD523F3723}">
          <p14:sldIdLst>
            <p14:sldId id="270"/>
            <p14:sldId id="269"/>
          </p14:sldIdLst>
        </p14:section>
        <p14:section name="背景知識與文獻回顧：人如何感知彩色影像" id="{F4BBB01E-56FE-4D19-B268-93CA0544C932}">
          <p14:sldIdLst>
            <p14:sldId id="284"/>
            <p14:sldId id="318"/>
            <p14:sldId id="327"/>
            <p14:sldId id="323"/>
            <p14:sldId id="325"/>
            <p14:sldId id="326"/>
            <p14:sldId id="324"/>
            <p14:sldId id="328"/>
          </p14:sldIdLst>
        </p14:section>
        <p14:section name="背景知識與文獻回顧：CNN-based Interpretable Model" id="{AA0E92A5-7A62-4EC5-B063-664533CEE554}">
          <p14:sldIdLst>
            <p14:sldId id="330"/>
            <p14:sldId id="334"/>
            <p14:sldId id="331"/>
            <p14:sldId id="333"/>
            <p14:sldId id="335"/>
          </p14:sldIdLst>
        </p14:section>
        <p14:section name="背景知識與文獻回顧：文獻回顧" id="{F4AAA471-9F59-4655-909B-700620ECBE44}">
          <p14:sldIdLst>
            <p14:sldId id="271"/>
            <p14:sldId id="287"/>
            <p14:sldId id="288"/>
            <p14:sldId id="336"/>
            <p14:sldId id="337"/>
            <p14:sldId id="338"/>
            <p14:sldId id="289"/>
          </p14:sldIdLst>
        </p14:section>
        <p14:section name="研究方法" id="{14C3A578-FCA2-474B-8D97-2856E8C69467}">
          <p14:sldIdLst>
            <p14:sldId id="272"/>
          </p14:sldIdLst>
        </p14:section>
        <p14:section name="研究方法：模型架構" id="{1460F2DF-3023-4705-9F0E-E0C1FA5A48F2}">
          <p14:sldIdLst>
            <p14:sldId id="340"/>
            <p14:sldId id="290"/>
            <p14:sldId id="339"/>
          </p14:sldIdLst>
        </p14:section>
        <p14:section name="研究方法：卷積模組設計與實現" id="{26599D61-68FF-406B-857C-AF8601D454E4}">
          <p14:sldIdLst>
            <p14:sldId id="273"/>
            <p14:sldId id="341"/>
            <p14:sldId id="295"/>
            <p14:sldId id="342"/>
            <p14:sldId id="345"/>
            <p14:sldId id="346"/>
            <p14:sldId id="343"/>
            <p14:sldId id="347"/>
            <p14:sldId id="348"/>
            <p14:sldId id="349"/>
            <p14:sldId id="350"/>
            <p14:sldId id="351"/>
          </p14:sldIdLst>
        </p14:section>
        <p14:section name="FM、RM 的定義" id="{0A25B6B8-6533-43B4-9D5C-A09444C513A7}">
          <p14:sldIdLst>
            <p14:sldId id="418"/>
          </p14:sldIdLst>
        </p14:section>
        <p14:section name="研究方法：響應篩選模組之設計" id="{BA886303-537A-46F0-B654-FEA3F7A5051A}">
          <p14:sldIdLst>
            <p14:sldId id="274"/>
            <p14:sldId id="352"/>
            <p14:sldId id="358"/>
          </p14:sldIdLst>
        </p14:section>
        <p14:section name="研究方法：空間合併模組之優化設計" id="{2D0488FE-ADCE-4895-97FC-266CB104A74A}">
          <p14:sldIdLst>
            <p14:sldId id="355"/>
            <p14:sldId id="356"/>
            <p14:sldId id="360"/>
            <p14:sldId id="404"/>
          </p14:sldIdLst>
        </p14:section>
        <p14:section name="研究方法：可解釋性" id="{926F3AA1-3B09-4F77-8EEB-4BE9AC5B5125}">
          <p14:sldIdLst>
            <p14:sldId id="363"/>
            <p14:sldId id="411"/>
            <p14:sldId id="362"/>
            <p14:sldId id="414"/>
            <p14:sldId id="415"/>
            <p14:sldId id="417"/>
            <p14:sldId id="400"/>
            <p14:sldId id="401"/>
            <p14:sldId id="368"/>
            <p14:sldId id="412"/>
            <p14:sldId id="369"/>
            <p14:sldId id="370"/>
          </p14:sldIdLst>
        </p14:section>
        <p14:section name="實驗設計與結果：資料集介紹" id="{A496E4FB-A15D-478F-BDA0-B3ED2708A868}">
          <p14:sldIdLst>
            <p14:sldId id="371"/>
            <p14:sldId id="372"/>
            <p14:sldId id="373"/>
            <p14:sldId id="374"/>
            <p14:sldId id="375"/>
          </p14:sldIdLst>
        </p14:section>
        <p14:section name="實驗設計與結果：實驗設計" id="{0EEBDD80-BCE7-49F6-A305-39A09E20CBD0}">
          <p14:sldIdLst>
            <p14:sldId id="376"/>
            <p14:sldId id="377"/>
            <p14:sldId id="379"/>
          </p14:sldIdLst>
        </p14:section>
        <p14:section name="實驗設計與結果：實驗結果" id="{15CCDDBE-A20E-453D-9FF3-9369BF818DCF}">
          <p14:sldIdLst>
            <p14:sldId id="381"/>
            <p14:sldId id="382"/>
            <p14:sldId id="383"/>
            <p14:sldId id="406"/>
            <p14:sldId id="419"/>
            <p14:sldId id="385"/>
            <p14:sldId id="386"/>
            <p14:sldId id="387"/>
            <p14:sldId id="388"/>
            <p14:sldId id="390"/>
            <p14:sldId id="389"/>
            <p14:sldId id="391"/>
            <p14:sldId id="392"/>
            <p14:sldId id="393"/>
            <p14:sldId id="394"/>
            <p14:sldId id="420"/>
            <p14:sldId id="421"/>
            <p14:sldId id="408"/>
            <p14:sldId id="407"/>
            <p14:sldId id="410"/>
            <p14:sldId id="422"/>
            <p14:sldId id="423"/>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建名 凃" initials="建名" lastIdx="2" clrIdx="0">
    <p:extLst>
      <p:ext uri="{19B8F6BF-5375-455C-9EA6-DF929625EA0E}">
        <p15:presenceInfo xmlns:p15="http://schemas.microsoft.com/office/powerpoint/2012/main" userId="8d611ad5a586c0d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60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淺色樣式 2 - 輔色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淺色樣式 2 - 輔色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E171933-4619-4E11-9A3F-F7608DF75F80}" styleName="中等深淺樣式 1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92" autoAdjust="0"/>
    <p:restoredTop sz="74263" autoAdjust="0"/>
  </p:normalViewPr>
  <p:slideViewPr>
    <p:cSldViewPr snapToGrid="0">
      <p:cViewPr varScale="1">
        <p:scale>
          <a:sx n="89" d="100"/>
          <a:sy n="89" d="100"/>
        </p:scale>
        <p:origin x="1627" y="7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presProps" Target="presProps.xml"/><Relationship Id="rId3" Type="http://schemas.openxmlformats.org/officeDocument/2006/relationships/slide" Target="slides/slide2.xml"/></Relationships>
</file>

<file path=ppt/media/image1.JP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1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jp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E30576-A0F2-4F14-8DA7-490B7F2E19E8}" type="datetimeFigureOut">
              <a:rPr lang="zh-TW" altLang="en-US" smtClean="0"/>
              <a:t>2024/6/26</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E540BD-4D62-42AA-84E2-68A1E10CED05}" type="slidenum">
              <a:rPr lang="zh-TW" altLang="en-US" smtClean="0"/>
              <a:t>‹#›</a:t>
            </a:fld>
            <a:endParaRPr lang="zh-TW" altLang="en-US"/>
          </a:p>
        </p:txBody>
      </p:sp>
    </p:spTree>
    <p:extLst>
      <p:ext uri="{BB962C8B-B14F-4D97-AF65-F5344CB8AC3E}">
        <p14:creationId xmlns:p14="http://schemas.microsoft.com/office/powerpoint/2010/main" val="1381545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首先是研究動機與目的，</a:t>
            </a:r>
          </a:p>
          <a:p>
            <a:r>
              <a:rPr lang="zh-TW" altLang="en-US" dirty="0"/>
              <a:t>隨著深度學習的蓬勃發展，人工智慧的應用也漸漸普及到各行各業，</a:t>
            </a:r>
          </a:p>
          <a:p>
            <a:r>
              <a:rPr lang="zh-TW" altLang="en-US" dirty="0"/>
              <a:t>然而現在大部分模型卻均為所謂黑盒模型，</a:t>
            </a:r>
          </a:p>
          <a:p>
            <a:r>
              <a:rPr lang="zh-TW" altLang="en-US" dirty="0"/>
              <a:t>也就是我們雖然了解模型的運行原理，</a:t>
            </a:r>
          </a:p>
          <a:p>
            <a:r>
              <a:rPr lang="zh-TW" altLang="en-US" dirty="0"/>
              <a:t>但卻無法說明其作出每一個決策的根據或理由。</a:t>
            </a:r>
          </a:p>
          <a:p>
            <a:r>
              <a:rPr lang="zh-TW" altLang="en-US" dirty="0"/>
              <a:t>然而這在金融和醫療等重要的關鍵領域中，</a:t>
            </a:r>
          </a:p>
          <a:p>
            <a:r>
              <a:rPr lang="zh-TW" altLang="en-US" dirty="0"/>
              <a:t>是無法被接受的。</a:t>
            </a:r>
          </a:p>
          <a:p>
            <a:endParaRPr lang="zh-TW" altLang="en-US" dirty="0"/>
          </a:p>
          <a:p>
            <a:r>
              <a:rPr lang="zh-TW" altLang="en-US" dirty="0"/>
              <a:t>此外，在</a:t>
            </a:r>
            <a:r>
              <a:rPr lang="en-US" altLang="zh-TW" dirty="0"/>
              <a:t>2016</a:t>
            </a:r>
            <a:r>
              <a:rPr lang="zh-TW" altLang="en-US" dirty="0"/>
              <a:t>年美國國防部將可解釋性人工智慧加入國防高等研究署的計畫，</a:t>
            </a:r>
          </a:p>
          <a:p>
            <a:r>
              <a:rPr lang="zh-TW" altLang="en-US" dirty="0"/>
              <a:t>和同年歐盟通過的</a:t>
            </a:r>
            <a:r>
              <a:rPr lang="en-US" altLang="zh-TW" dirty="0"/>
              <a:t>《</a:t>
            </a:r>
            <a:r>
              <a:rPr lang="zh-TW" altLang="en-US" dirty="0"/>
              <a:t>一般資料保護原則</a:t>
            </a:r>
            <a:r>
              <a:rPr lang="en-US" altLang="zh-TW" dirty="0"/>
              <a:t>》</a:t>
            </a:r>
            <a:r>
              <a:rPr lang="zh-TW" altLang="en-US" dirty="0"/>
              <a:t>中裡面規範使用者有獲得關於推論資訊的權利，</a:t>
            </a:r>
          </a:p>
          <a:p>
            <a:r>
              <a:rPr lang="zh-TW" altLang="en-US" dirty="0"/>
              <a:t>從以上重要政策也證明了可解釋性人工智慧不僅在學術、企業外甚至到國家層面都被視為重要項目</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a:t>
            </a:fld>
            <a:endParaRPr lang="zh-TW" altLang="en-US"/>
          </a:p>
        </p:txBody>
      </p:sp>
    </p:spTree>
    <p:extLst>
      <p:ext uri="{BB962C8B-B14F-4D97-AF65-F5344CB8AC3E}">
        <p14:creationId xmlns:p14="http://schemas.microsoft.com/office/powerpoint/2010/main" val="8838193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latin typeface="標楷體" panose="03000509000000000000" pitchFamily="65" charset="-120"/>
                <a:ea typeface="標楷體" panose="03000509000000000000" pitchFamily="65" charset="-120"/>
              </a:rPr>
              <a:t>上圖是在</a:t>
            </a:r>
            <a:r>
              <a:rPr lang="en-US" altLang="zh-TW" sz="1200" dirty="0">
                <a:latin typeface="標楷體" panose="03000509000000000000" pitchFamily="65" charset="-120"/>
                <a:ea typeface="標楷體" panose="03000509000000000000" pitchFamily="65" charset="-120"/>
              </a:rPr>
              <a:t>《</a:t>
            </a:r>
            <a:r>
              <a:rPr lang="en-US" altLang="zh-TW" dirty="0"/>
              <a:t>Principles of Neural Science》</a:t>
            </a:r>
            <a:r>
              <a:rPr lang="zh-TW" altLang="en-US" dirty="0"/>
              <a:t>一書提出的大腦中影像資訊處理架構</a:t>
            </a:r>
            <a:endParaRPr lang="en-US" altLang="zh-TW" sz="1200" dirty="0">
              <a:latin typeface="標楷體" panose="03000509000000000000" pitchFamily="65" charset="-120"/>
              <a:ea typeface="標楷體" panose="03000509000000000000" pitchFamily="65"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latin typeface="標楷體" panose="03000509000000000000" pitchFamily="65" charset="-120"/>
                <a:ea typeface="標楷體" panose="03000509000000000000" pitchFamily="65" charset="-120"/>
              </a:rPr>
              <a:t>它將影像的資訊傳輸路徑分成兩類，</a:t>
            </a:r>
            <a:r>
              <a:rPr lang="en-US" altLang="zh-TW" sz="1200" dirty="0">
                <a:latin typeface="標楷體" panose="03000509000000000000" pitchFamily="65" charset="-120"/>
                <a:ea typeface="標楷體" panose="03000509000000000000" pitchFamily="65" charset="-120"/>
              </a:rPr>
              <a:t>Ventral Pathway </a:t>
            </a:r>
            <a:r>
              <a:rPr lang="zh-TW" altLang="en-US" sz="1200" dirty="0">
                <a:latin typeface="標楷體" panose="03000509000000000000" pitchFamily="65" charset="-120"/>
                <a:ea typeface="標楷體" panose="03000509000000000000" pitchFamily="65" charset="-120"/>
              </a:rPr>
              <a:t>和 </a:t>
            </a:r>
            <a:r>
              <a:rPr lang="en-US" altLang="zh-TW" sz="1200" dirty="0">
                <a:latin typeface="標楷體" panose="03000509000000000000" pitchFamily="65" charset="-120"/>
                <a:ea typeface="標楷體" panose="03000509000000000000" pitchFamily="65" charset="-120"/>
              </a:rPr>
              <a:t>Dorsal Pathway,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latin typeface="標楷體" panose="03000509000000000000" pitchFamily="65" charset="-120"/>
                <a:ea typeface="標楷體" panose="03000509000000000000" pitchFamily="65" charset="-120"/>
              </a:rPr>
              <a:t> Ventral Pathway</a:t>
            </a:r>
            <a:r>
              <a:rPr lang="zh-TW" altLang="en-US" sz="1200" dirty="0">
                <a:latin typeface="標楷體" panose="03000509000000000000" pitchFamily="65" charset="-120"/>
                <a:ea typeface="標楷體" panose="03000509000000000000" pitchFamily="65" charset="-120"/>
              </a:rPr>
              <a:t> 負責處理影像的色彩、形狀等資訊；</a:t>
            </a:r>
            <a:endParaRPr lang="en-US" altLang="zh-TW" sz="1200" dirty="0">
              <a:latin typeface="標楷體" panose="03000509000000000000" pitchFamily="65" charset="-120"/>
              <a:ea typeface="標楷體" panose="03000509000000000000" pitchFamily="65"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latin typeface="標楷體" panose="03000509000000000000" pitchFamily="65" charset="-120"/>
                <a:ea typeface="標楷體" panose="03000509000000000000" pitchFamily="65" charset="-120"/>
              </a:rPr>
              <a:t>Dorsal Pathway </a:t>
            </a:r>
            <a:r>
              <a:rPr lang="zh-TW" altLang="en-US" sz="1200" dirty="0">
                <a:latin typeface="標楷體" panose="03000509000000000000" pitchFamily="65" charset="-120"/>
                <a:ea typeface="標楷體" panose="03000509000000000000" pitchFamily="65" charset="-120"/>
              </a:rPr>
              <a:t>負責處理影像的運動方向的資訊。</a:t>
            </a:r>
            <a:endParaRPr lang="en-US" altLang="zh-TW" sz="1200" dirty="0">
              <a:latin typeface="標楷體" panose="03000509000000000000" pitchFamily="65" charset="-120"/>
              <a:ea typeface="標楷體" panose="03000509000000000000" pitchFamily="65"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latin typeface="標楷體" panose="03000509000000000000" pitchFamily="65" charset="-120"/>
              <a:ea typeface="標楷體" panose="03000509000000000000" pitchFamily="65"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latin typeface="標楷體" panose="03000509000000000000" pitchFamily="65" charset="-120"/>
                <a:ea typeface="標楷體" panose="03000509000000000000" pitchFamily="65" charset="-120"/>
              </a:rPr>
              <a:t>我們可以看到</a:t>
            </a:r>
            <a:r>
              <a:rPr lang="en-US" altLang="zh-TW" sz="1200" dirty="0">
                <a:latin typeface="標楷體" panose="03000509000000000000" pitchFamily="65" charset="-120"/>
                <a:ea typeface="標楷體" panose="03000509000000000000" pitchFamily="65" charset="-120"/>
              </a:rPr>
              <a:t>Ventral Pathway </a:t>
            </a:r>
            <a:r>
              <a:rPr lang="zh-TW" altLang="en-US" sz="1200" dirty="0">
                <a:latin typeface="標楷體" panose="03000509000000000000" pitchFamily="65" charset="-120"/>
                <a:ea typeface="標楷體" panose="03000509000000000000" pitchFamily="65" charset="-120"/>
              </a:rPr>
              <a:t>中色彩和輪廓資訊在</a:t>
            </a:r>
            <a:r>
              <a:rPr lang="en-US" altLang="zh-TW" sz="1200" dirty="0">
                <a:latin typeface="標楷體" panose="03000509000000000000" pitchFamily="65" charset="-120"/>
                <a:ea typeface="標楷體" panose="03000509000000000000" pitchFamily="65" charset="-120"/>
              </a:rPr>
              <a:t>V1</a:t>
            </a:r>
            <a:r>
              <a:rPr lang="zh-TW" altLang="en-US" sz="1200" dirty="0">
                <a:latin typeface="標楷體" panose="03000509000000000000" pitchFamily="65" charset="-120"/>
                <a:ea typeface="標楷體" panose="03000509000000000000" pitchFamily="65" charset="-120"/>
              </a:rPr>
              <a:t>和</a:t>
            </a:r>
            <a:r>
              <a:rPr lang="en-US" altLang="zh-TW" sz="1200" dirty="0">
                <a:latin typeface="標楷體" panose="03000509000000000000" pitchFamily="65" charset="-120"/>
                <a:ea typeface="標楷體" panose="03000509000000000000" pitchFamily="65" charset="-120"/>
              </a:rPr>
              <a:t>V2</a:t>
            </a:r>
            <a:r>
              <a:rPr lang="zh-TW" altLang="en-US" sz="1200" dirty="0">
                <a:latin typeface="標楷體" panose="03000509000000000000" pitchFamily="65" charset="-120"/>
                <a:ea typeface="標楷體" panose="03000509000000000000" pitchFamily="65" charset="-120"/>
              </a:rPr>
              <a:t>是進行平行處理，</a:t>
            </a:r>
            <a:endParaRPr lang="en-US" altLang="zh-TW" sz="1200" dirty="0">
              <a:latin typeface="標楷體" panose="03000509000000000000" pitchFamily="65" charset="-120"/>
              <a:ea typeface="標楷體" panose="03000509000000000000" pitchFamily="65"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latin typeface="標楷體" panose="03000509000000000000" pitchFamily="65" charset="-120"/>
                <a:ea typeface="標楷體" panose="03000509000000000000" pitchFamily="65" charset="-120"/>
              </a:rPr>
              <a:t>並且一直到</a:t>
            </a:r>
            <a:r>
              <a:rPr lang="en-US" altLang="zh-TW" sz="1200" dirty="0">
                <a:latin typeface="標楷體" panose="03000509000000000000" pitchFamily="65" charset="-120"/>
                <a:ea typeface="標楷體" panose="03000509000000000000" pitchFamily="65" charset="-120"/>
              </a:rPr>
              <a:t>V4</a:t>
            </a:r>
            <a:r>
              <a:rPr lang="zh-TW" altLang="en-US" sz="1200" dirty="0">
                <a:latin typeface="標楷體" panose="03000509000000000000" pitchFamily="65" charset="-120"/>
                <a:ea typeface="標楷體" panose="03000509000000000000" pitchFamily="65" charset="-120"/>
              </a:rPr>
              <a:t>才進行合併處理，</a:t>
            </a:r>
            <a:endParaRPr lang="en-US" altLang="zh-TW" sz="1200" dirty="0">
              <a:latin typeface="標楷體" panose="03000509000000000000" pitchFamily="65" charset="-120"/>
              <a:ea typeface="標楷體" panose="03000509000000000000" pitchFamily="65"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latin typeface="標楷體" panose="03000509000000000000" pitchFamily="65" charset="-120"/>
                <a:ea typeface="標楷體" panose="03000509000000000000" pitchFamily="65" charset="-120"/>
              </a:rPr>
              <a:t>由此也啟發我們設計將色彩和輪廓兩種資訊分開處理的架構</a:t>
            </a:r>
            <a:endParaRPr lang="en-US" altLang="zh-TW" sz="1200" dirty="0">
              <a:latin typeface="標楷體" panose="03000509000000000000" pitchFamily="65" charset="-120"/>
              <a:ea typeface="標楷體" panose="03000509000000000000" pitchFamily="65" charset="-120"/>
            </a:endParaRP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14</a:t>
            </a:fld>
            <a:endParaRPr lang="zh-TW" altLang="en-US"/>
          </a:p>
        </p:txBody>
      </p:sp>
    </p:spTree>
    <p:extLst>
      <p:ext uri="{BB962C8B-B14F-4D97-AF65-F5344CB8AC3E}">
        <p14:creationId xmlns:p14="http://schemas.microsoft.com/office/powerpoint/2010/main" val="31802280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當我們人眼在看影像的時候，</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實際上眼睛會在一秒鐘內快速移動焦點三到四次，</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但人類並不會有所感覺，</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這個現象被稱為眼球跳動</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透過眼球跳動，眼睛能夠迅速捕捉不同部位的零碎影像，並將這些影像傳送至視覺皮質進行整合</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視網膜能接收到的影像資訊不只是空間性資訊，同時也具有不同時間性的資訊，這代表同樣的影像進入視網膜的型態是會隨時間而改變。</a:t>
            </a:r>
            <a:endParaRPr lang="en-US" altLang="zh-TW" sz="1200" dirty="0"/>
          </a:p>
          <a:p>
            <a:endParaRPr lang="en-US" altLang="zh-TW" dirty="0"/>
          </a:p>
          <a:p>
            <a:r>
              <a:rPr lang="zh-TW" altLang="en-US" dirty="0"/>
              <a:t>具體而言，眼睛會在每一秒鐘快速移動視線的焦點三到四次 </a:t>
            </a:r>
            <a:r>
              <a:rPr lang="en-US" altLang="zh-TW" dirty="0"/>
              <a:t>(</a:t>
            </a:r>
            <a:r>
              <a:rPr lang="zh-TW" altLang="en-US" dirty="0"/>
              <a:t>如圖 </a:t>
            </a:r>
            <a:r>
              <a:rPr lang="en-US" altLang="zh-TW" dirty="0"/>
              <a:t>2.4)</a:t>
            </a:r>
            <a:r>
              <a:rPr lang="zh-TW" altLang="en-US" dirty="0"/>
              <a:t>，</a:t>
            </a:r>
            <a:endParaRPr lang="en-US" altLang="zh-TW" dirty="0"/>
          </a:p>
          <a:p>
            <a:r>
              <a:rPr lang="zh-TW" altLang="en-US" dirty="0"/>
              <a:t>但人類的認知上不會有所感覺，這個行為被稱為「眼球跳動」</a:t>
            </a:r>
            <a:r>
              <a:rPr lang="en-US" altLang="zh-TW" dirty="0"/>
              <a:t>(Saccade)</a:t>
            </a:r>
            <a:r>
              <a:rPr lang="zh-TW" altLang="en-US" dirty="0"/>
              <a:t>。</a:t>
            </a:r>
            <a:endParaRPr lang="en-US" altLang="zh-TW" dirty="0"/>
          </a:p>
          <a:p>
            <a:r>
              <a:rPr lang="zh-TW" altLang="en-US" dirty="0"/>
              <a:t>眼球跳動使得同一影像的不同部位的資訊會在不同時 間進入眼球，並且在大腦形成完整影像。 </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15</a:t>
            </a:fld>
            <a:endParaRPr lang="zh-TW" altLang="en-US"/>
          </a:p>
        </p:txBody>
      </p:sp>
    </p:spTree>
    <p:extLst>
      <p:ext uri="{BB962C8B-B14F-4D97-AF65-F5344CB8AC3E}">
        <p14:creationId xmlns:p14="http://schemas.microsoft.com/office/powerpoint/2010/main" val="2925141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t>Jeff Hawkins</a:t>
            </a:r>
            <a:r>
              <a:rPr lang="zh-TW" altLang="en-US" sz="1200" dirty="0"/>
              <a:t> 在 </a:t>
            </a:r>
            <a:r>
              <a:rPr lang="en-US" altLang="zh-TW" sz="1200" dirty="0"/>
              <a:t>On Intelligence</a:t>
            </a:r>
            <a:r>
              <a:rPr lang="zh-TW" altLang="en-US" sz="1200" dirty="0"/>
              <a:t> 中認為</a:t>
            </a:r>
            <a:r>
              <a:rPr lang="en-US" altLang="zh-TW" sz="1200" dirty="0"/>
              <a:t>V1</a:t>
            </a:r>
            <a:r>
              <a:rPr lang="zh-TW" altLang="en-US" sz="1200" dirty="0"/>
              <a:t>、</a:t>
            </a:r>
            <a:r>
              <a:rPr lang="en-US" altLang="zh-TW" sz="1200" dirty="0"/>
              <a:t>V2</a:t>
            </a:r>
            <a:r>
              <a:rPr lang="zh-TW" altLang="en-US" sz="1200" dirty="0"/>
              <a:t>、</a:t>
            </a:r>
            <a:r>
              <a:rPr lang="en-US" altLang="zh-TW" sz="1200" dirty="0"/>
              <a:t>V4</a:t>
            </a:r>
            <a:r>
              <a:rPr lang="zh-TW" altLang="en-US" sz="1200" dirty="0"/>
              <a:t>、</a:t>
            </a:r>
            <a:r>
              <a:rPr lang="en-US" altLang="zh-TW" sz="1200" dirty="0"/>
              <a:t>MT</a:t>
            </a:r>
            <a:r>
              <a:rPr lang="zh-TW" altLang="en-US" sz="1200" dirty="0"/>
              <a:t>這四個皮質層實際上是由許多的小皮質層組合而成，</a:t>
            </a:r>
            <a:endParaRPr lang="en-US" altLang="zh-TW" sz="1200" dirty="0"/>
          </a:p>
          <a:p>
            <a:r>
              <a:rPr lang="zh-TW" altLang="en-US" dirty="0"/>
              <a:t>當眼球跳動的零碎影像資訊進入皮質後，</a:t>
            </a:r>
            <a:endParaRPr lang="en-US" altLang="zh-TW" dirty="0"/>
          </a:p>
          <a:p>
            <a:r>
              <a:rPr lang="zh-TW" altLang="en-US" dirty="0"/>
              <a:t>會被輸入</a:t>
            </a:r>
            <a:r>
              <a:rPr lang="zh-TW" altLang="en-US" sz="1200" dirty="0"/>
              <a:t>之間小皮質層所感知，</a:t>
            </a:r>
            <a:endParaRPr lang="en-US" altLang="zh-TW" sz="1200" dirty="0"/>
          </a:p>
          <a:p>
            <a:r>
              <a:rPr lang="zh-TW" altLang="en-US" dirty="0"/>
              <a:t>這些小皮質層不會了解接收到的資訊的意義而是</a:t>
            </a:r>
            <a:endParaRPr lang="en-US" altLang="zh-TW" dirty="0"/>
          </a:p>
          <a:p>
            <a:r>
              <a:rPr lang="zh-TW" altLang="en-US" dirty="0"/>
              <a:t>會找出輸入之間的關係並記憶皮質之間相關序列的順序，</a:t>
            </a:r>
            <a:endParaRPr lang="en-US" altLang="zh-TW" dirty="0"/>
          </a:p>
          <a:p>
            <a:r>
              <a:rPr lang="zh-TW" altLang="en-US" dirty="0"/>
              <a:t>像是透過眼球跳動的時間和順序記憶其空間位置等等，</a:t>
            </a:r>
            <a:endParaRPr lang="en-US" altLang="zh-TW" dirty="0"/>
          </a:p>
          <a:p>
            <a:r>
              <a:rPr lang="zh-TW" altLang="en-US" i="0" dirty="0"/>
              <a:t>並且將資訊向上整合，</a:t>
            </a:r>
            <a:endParaRPr lang="en-US" altLang="zh-TW" i="0" dirty="0"/>
          </a:p>
          <a:p>
            <a:r>
              <a:rPr lang="zh-TW" altLang="en-US" dirty="0"/>
              <a:t>最後利用這些資訊預測這些輸入未來的輸出。</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16</a:t>
            </a:fld>
            <a:endParaRPr lang="zh-TW" altLang="en-US"/>
          </a:p>
        </p:txBody>
      </p:sp>
    </p:spTree>
    <p:extLst>
      <p:ext uri="{BB962C8B-B14F-4D97-AF65-F5344CB8AC3E}">
        <p14:creationId xmlns:p14="http://schemas.microsoft.com/office/powerpoint/2010/main" val="421672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18</a:t>
            </a:fld>
            <a:endParaRPr lang="zh-TW" altLang="en-US"/>
          </a:p>
        </p:txBody>
      </p:sp>
    </p:spTree>
    <p:extLst>
      <p:ext uri="{BB962C8B-B14F-4D97-AF65-F5344CB8AC3E}">
        <p14:creationId xmlns:p14="http://schemas.microsoft.com/office/powerpoint/2010/main" val="1436116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19</a:t>
            </a:fld>
            <a:endParaRPr lang="zh-TW" altLang="en-US"/>
          </a:p>
        </p:txBody>
      </p:sp>
    </p:spTree>
    <p:extLst>
      <p:ext uri="{BB962C8B-B14F-4D97-AF65-F5344CB8AC3E}">
        <p14:creationId xmlns:p14="http://schemas.microsoft.com/office/powerpoint/2010/main" val="10778850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[14]: Robust </a:t>
            </a:r>
            <a:r>
              <a:rPr lang="en-US" altLang="zh-TW" dirty="0" err="1"/>
              <a:t>explainability</a:t>
            </a:r>
            <a:r>
              <a:rPr lang="en-US" altLang="zh-TW" dirty="0"/>
              <a:t>: A tutorial on gradient-based attribution methods for deep neural networks, I. E. Nielsen</a:t>
            </a:r>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24</a:t>
            </a:fld>
            <a:endParaRPr lang="zh-TW" altLang="en-US"/>
          </a:p>
        </p:txBody>
      </p:sp>
    </p:spTree>
    <p:extLst>
      <p:ext uri="{BB962C8B-B14F-4D97-AF65-F5344CB8AC3E}">
        <p14:creationId xmlns:p14="http://schemas.microsoft.com/office/powerpoint/2010/main" val="9715602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[14]: Robust </a:t>
            </a:r>
            <a:r>
              <a:rPr lang="en-US" altLang="zh-TW" dirty="0" err="1"/>
              <a:t>explainability</a:t>
            </a:r>
            <a:r>
              <a:rPr lang="en-US" altLang="zh-TW" dirty="0"/>
              <a:t>: A tutorial on gradient-based attribution methods for deep neural networks, I. E. Nielsen</a:t>
            </a:r>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26</a:t>
            </a:fld>
            <a:endParaRPr lang="zh-TW" altLang="en-US"/>
          </a:p>
        </p:txBody>
      </p:sp>
    </p:spTree>
    <p:extLst>
      <p:ext uri="{BB962C8B-B14F-4D97-AF65-F5344CB8AC3E}">
        <p14:creationId xmlns:p14="http://schemas.microsoft.com/office/powerpoint/2010/main" val="14090232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CIE L*a*b </a:t>
            </a:r>
            <a:r>
              <a:rPr lang="zh-TW" altLang="en-US" dirty="0"/>
              <a:t>是由國際照明委員會提出的色彩空間，是目前描述人眼可見所有 顏色最完整的色彩空間，因此在 </a:t>
            </a:r>
            <a:r>
              <a:rPr lang="en-US" altLang="zh-TW" dirty="0"/>
              <a:t>CIELAB </a:t>
            </a:r>
            <a:r>
              <a:rPr lang="zh-TW" altLang="en-US" dirty="0"/>
              <a:t>的距離也會較 </a:t>
            </a:r>
            <a:r>
              <a:rPr lang="en-US" altLang="zh-TW" dirty="0"/>
              <a:t>RGB </a:t>
            </a:r>
            <a:r>
              <a:rPr lang="zh-TW" altLang="en-US" dirty="0"/>
              <a:t>空間 之距離更接近人眼所視。</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37</a:t>
            </a:fld>
            <a:endParaRPr lang="zh-TW" altLang="en-US"/>
          </a:p>
        </p:txBody>
      </p:sp>
    </p:spTree>
    <p:extLst>
      <p:ext uri="{BB962C8B-B14F-4D97-AF65-F5344CB8AC3E}">
        <p14:creationId xmlns:p14="http://schemas.microsoft.com/office/powerpoint/2010/main" val="41817979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對於大小較大的影像而言這種方法是有問題的，這會使得影像逐漸 喪失一部分 </a:t>
            </a:r>
            <a:r>
              <a:rPr lang="en-US" altLang="zh-TW" dirty="0" err="1"/>
              <a:t>RMk</a:t>
            </a:r>
            <a:r>
              <a:rPr lang="en-US" altLang="zh-TW" dirty="0"/>
              <a:t> </a:t>
            </a:r>
            <a:r>
              <a:rPr lang="zh-TW" altLang="en-US" dirty="0"/>
              <a:t>所擷取的特徵</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51</a:t>
            </a:fld>
            <a:endParaRPr lang="zh-TW" altLang="en-US"/>
          </a:p>
        </p:txBody>
      </p:sp>
    </p:spTree>
    <p:extLst>
      <p:ext uri="{BB962C8B-B14F-4D97-AF65-F5344CB8AC3E}">
        <p14:creationId xmlns:p14="http://schemas.microsoft.com/office/powerpoint/2010/main" val="3166748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對於大小較大的影像而言這種方法是有問題的，這會使得影像逐漸 喪失一部分 </a:t>
            </a:r>
            <a:r>
              <a:rPr lang="en-US" altLang="zh-TW" dirty="0" err="1"/>
              <a:t>RMk</a:t>
            </a:r>
            <a:r>
              <a:rPr lang="en-US" altLang="zh-TW" dirty="0"/>
              <a:t> </a:t>
            </a:r>
            <a:r>
              <a:rPr lang="zh-TW" altLang="en-US" dirty="0"/>
              <a:t>所擷取的特徵</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52</a:t>
            </a:fld>
            <a:endParaRPr lang="zh-TW" altLang="en-US"/>
          </a:p>
        </p:txBody>
      </p:sp>
    </p:spTree>
    <p:extLst>
      <p:ext uri="{BB962C8B-B14F-4D97-AF65-F5344CB8AC3E}">
        <p14:creationId xmlns:p14="http://schemas.microsoft.com/office/powerpoint/2010/main" val="481169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基於以上原因，</a:t>
            </a:r>
          </a:p>
          <a:p>
            <a:r>
              <a:rPr lang="zh-TW" altLang="en-US" dirty="0"/>
              <a:t>我們希望開發出一個具備準確度並能適用於現實中彩色影像的可解釋性深度學習模型，</a:t>
            </a:r>
          </a:p>
          <a:p>
            <a:r>
              <a:rPr lang="zh-TW" altLang="en-US" dirty="0"/>
              <a:t>我們透過模擬大腦皮質架構與研究人眼辨識彩色影像的過程來達成此目的。</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6</a:t>
            </a:fld>
            <a:endParaRPr lang="zh-TW" altLang="en-US"/>
          </a:p>
        </p:txBody>
      </p:sp>
    </p:spTree>
    <p:extLst>
      <p:ext uri="{BB962C8B-B14F-4D97-AF65-F5344CB8AC3E}">
        <p14:creationId xmlns:p14="http://schemas.microsoft.com/office/powerpoint/2010/main" val="3138551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55</a:t>
            </a:fld>
            <a:endParaRPr lang="zh-TW" altLang="en-US"/>
          </a:p>
        </p:txBody>
      </p:sp>
    </p:spTree>
    <p:extLst>
      <p:ext uri="{BB962C8B-B14F-4D97-AF65-F5344CB8AC3E}">
        <p14:creationId xmlns:p14="http://schemas.microsoft.com/office/powerpoint/2010/main" val="28010673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我們在這邊會介紹</a:t>
            </a:r>
            <a:r>
              <a:rPr lang="en-US" altLang="zh-TW" dirty="0"/>
              <a:t>CI</a:t>
            </a:r>
            <a:r>
              <a:rPr lang="zh-TW" altLang="en-US" dirty="0"/>
              <a:t>的產生方式，</a:t>
            </a:r>
          </a:p>
          <a:p>
            <a:r>
              <a:rPr lang="zh-TW" altLang="en-US" dirty="0"/>
              <a:t>首先我們會選擇一個目標濾波器，</a:t>
            </a:r>
          </a:p>
          <a:p>
            <a:r>
              <a:rPr lang="zh-TW" altLang="en-US" dirty="0"/>
              <a:t>這裡假設我們選擇的目標濾波器是輪廓的特徵傳遞區塊的第一層</a:t>
            </a:r>
            <a:r>
              <a:rPr lang="en-US" altLang="zh-TW" dirty="0"/>
              <a:t>(</a:t>
            </a:r>
            <a:r>
              <a:rPr lang="zh-TW" altLang="en-US" dirty="0"/>
              <a:t>也就是圖片中橙色的濾波器</a:t>
            </a:r>
            <a:r>
              <a:rPr lang="en-US" altLang="zh-TW" dirty="0"/>
              <a:t>)</a:t>
            </a:r>
            <a:r>
              <a:rPr lang="zh-TW" altLang="en-US" dirty="0"/>
              <a:t>，</a:t>
            </a:r>
          </a:p>
          <a:p>
            <a:r>
              <a:rPr lang="zh-TW" altLang="en-US" dirty="0"/>
              <a:t>接著我們會找出訓練資料集對這個濾波器產生的所有響應值</a:t>
            </a:r>
            <a:r>
              <a:rPr lang="en-US" altLang="zh-TW" dirty="0"/>
              <a:t>(</a:t>
            </a:r>
            <a:r>
              <a:rPr lang="zh-TW" altLang="en-US" dirty="0"/>
              <a:t>也就是圖片中的綠色部分</a:t>
            </a:r>
            <a:r>
              <a:rPr lang="en-US" altLang="zh-TW" dirty="0"/>
              <a:t>)</a:t>
            </a:r>
            <a:r>
              <a:rPr lang="zh-TW" altLang="en-US" dirty="0"/>
              <a:t>，</a:t>
            </a:r>
          </a:p>
          <a:p>
            <a:r>
              <a:rPr lang="zh-TW" altLang="en-US" dirty="0"/>
              <a:t>從裡面找出最大的響應值</a:t>
            </a:r>
            <a:r>
              <a:rPr lang="en-US" altLang="zh-TW" dirty="0"/>
              <a:t>(</a:t>
            </a:r>
            <a:r>
              <a:rPr lang="zh-TW" altLang="en-US" dirty="0"/>
              <a:t>假設為圖片中紅色的部分</a:t>
            </a:r>
            <a:r>
              <a:rPr lang="en-US" altLang="zh-TW" dirty="0"/>
              <a:t>)</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56</a:t>
            </a:fld>
            <a:endParaRPr lang="zh-TW" altLang="en-US"/>
          </a:p>
        </p:txBody>
      </p:sp>
    </p:spTree>
    <p:extLst>
      <p:ext uri="{BB962C8B-B14F-4D97-AF65-F5344CB8AC3E}">
        <p14:creationId xmlns:p14="http://schemas.microsoft.com/office/powerpoint/2010/main" val="2896142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在找到最大的響應值後，</a:t>
            </a:r>
          </a:p>
          <a:p>
            <a:r>
              <a:rPr lang="zh-TW" altLang="en-US" dirty="0"/>
              <a:t>我們會回去追朔是哪個</a:t>
            </a:r>
            <a:r>
              <a:rPr lang="en-US" altLang="zh-TW" dirty="0"/>
              <a:t>Slide Window </a:t>
            </a:r>
            <a:r>
              <a:rPr lang="zh-TW" altLang="en-US" dirty="0"/>
              <a:t>與目標濾波器產生了這個最大響應值，</a:t>
            </a:r>
          </a:p>
          <a:p>
            <a:r>
              <a:rPr lang="zh-TW" altLang="en-US" dirty="0"/>
              <a:t>其過程如上圖中紅色線條的部分，</a:t>
            </a:r>
          </a:p>
          <a:p>
            <a:r>
              <a:rPr lang="zh-TW" altLang="en-US" dirty="0"/>
              <a:t>我們先找到是哪個</a:t>
            </a:r>
            <a:r>
              <a:rPr lang="en-US" altLang="zh-TW" dirty="0"/>
              <a:t>ARM</a:t>
            </a:r>
            <a:r>
              <a:rPr lang="zh-TW" altLang="en-US" dirty="0"/>
              <a:t>與目標濾波器經過卷積後產生了最大響應值，</a:t>
            </a:r>
          </a:p>
          <a:p>
            <a:r>
              <a:rPr lang="zh-TW" altLang="en-US" dirty="0"/>
              <a:t>根據卷積的原理我們可以找到是這個紅色</a:t>
            </a:r>
            <a:r>
              <a:rPr lang="en-US" altLang="zh-TW" dirty="0"/>
              <a:t>ARM</a:t>
            </a:r>
            <a:r>
              <a:rPr lang="zh-TW" altLang="en-US" dirty="0"/>
              <a:t>與目標濾波器產生最大響應值，</a:t>
            </a:r>
          </a:p>
          <a:p>
            <a:r>
              <a:rPr lang="zh-TW" altLang="en-US" dirty="0"/>
              <a:t>而這個紅色的</a:t>
            </a:r>
            <a:r>
              <a:rPr lang="en-US" altLang="zh-TW" dirty="0"/>
              <a:t>ARM</a:t>
            </a:r>
            <a:r>
              <a:rPr lang="zh-TW" altLang="en-US" dirty="0"/>
              <a:t>由是由圖中</a:t>
            </a:r>
            <a:r>
              <a:rPr lang="en-US" altLang="zh-TW" dirty="0"/>
              <a:t>4</a:t>
            </a:r>
            <a:r>
              <a:rPr lang="zh-TW" altLang="en-US" dirty="0"/>
              <a:t>個紅色的</a:t>
            </a:r>
            <a:r>
              <a:rPr lang="en-US" altLang="zh-TW" dirty="0"/>
              <a:t>RM</a:t>
            </a:r>
            <a:r>
              <a:rPr lang="zh-TW" altLang="en-US" dirty="0"/>
              <a:t>進行空間合併所形成的，</a:t>
            </a:r>
          </a:p>
          <a:p>
            <a:r>
              <a:rPr lang="zh-TW" altLang="en-US" dirty="0"/>
              <a:t>最後找到這</a:t>
            </a:r>
            <a:r>
              <a:rPr lang="en-US" altLang="zh-TW" dirty="0"/>
              <a:t>4</a:t>
            </a:r>
            <a:r>
              <a:rPr lang="zh-TW" altLang="en-US" dirty="0"/>
              <a:t>個紅色的</a:t>
            </a:r>
            <a:r>
              <a:rPr lang="en-US" altLang="zh-TW" dirty="0"/>
              <a:t>RM</a:t>
            </a:r>
            <a:r>
              <a:rPr lang="zh-TW" altLang="en-US" dirty="0"/>
              <a:t>是由紅色框中這四個</a:t>
            </a:r>
            <a:r>
              <a:rPr lang="en-US" altLang="zh-TW" dirty="0"/>
              <a:t>Slide Window</a:t>
            </a:r>
            <a:r>
              <a:rPr lang="zh-TW" altLang="en-US" dirty="0"/>
              <a:t>經過第一層卷積後所輸出的</a:t>
            </a:r>
            <a:r>
              <a:rPr lang="en-US" altLang="zh-TW" dirty="0"/>
              <a:t>RM</a:t>
            </a:r>
            <a:r>
              <a:rPr lang="zh-TW" altLang="en-US" dirty="0"/>
              <a:t>。</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57</a:t>
            </a:fld>
            <a:endParaRPr lang="zh-TW" altLang="en-US"/>
          </a:p>
        </p:txBody>
      </p:sp>
    </p:spTree>
    <p:extLst>
      <p:ext uri="{BB962C8B-B14F-4D97-AF65-F5344CB8AC3E}">
        <p14:creationId xmlns:p14="http://schemas.microsoft.com/office/powerpoint/2010/main" val="4760450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我們在這裡將剛剛的</a:t>
            </a:r>
            <a:r>
              <a:rPr lang="en-US" altLang="zh-TW" dirty="0"/>
              <a:t>4</a:t>
            </a:r>
            <a:r>
              <a:rPr lang="zh-TW" altLang="en-US" dirty="0"/>
              <a:t>個</a:t>
            </a:r>
            <a:r>
              <a:rPr lang="en-US" altLang="zh-TW" dirty="0"/>
              <a:t>Slide Window</a:t>
            </a:r>
            <a:r>
              <a:rPr lang="zh-TW" altLang="en-US" dirty="0"/>
              <a:t>找出來，</a:t>
            </a:r>
          </a:p>
          <a:p>
            <a:r>
              <a:rPr lang="zh-TW" altLang="en-US" dirty="0"/>
              <a:t>由剛剛的介紹我們可以知道，</a:t>
            </a:r>
          </a:p>
          <a:p>
            <a:r>
              <a:rPr lang="zh-TW" altLang="en-US" dirty="0"/>
              <a:t>這四張</a:t>
            </a:r>
            <a:r>
              <a:rPr lang="en-US" altLang="zh-TW" dirty="0"/>
              <a:t>Slide Window</a:t>
            </a:r>
            <a:r>
              <a:rPr lang="zh-TW" altLang="en-US" dirty="0"/>
              <a:t>能夠與目標濾波器產生最大的響應值，</a:t>
            </a:r>
          </a:p>
          <a:p>
            <a:r>
              <a:rPr lang="zh-TW" altLang="en-US" dirty="0"/>
              <a:t>而最大的響應值根據之前介紹高斯卷積模組的計算方式，</a:t>
            </a:r>
          </a:p>
          <a:p>
            <a:r>
              <a:rPr lang="zh-TW" altLang="en-US" dirty="0"/>
              <a:t>代表的是和目標濾波器學習到的特徵最為相似。</a:t>
            </a:r>
          </a:p>
          <a:p>
            <a:r>
              <a:rPr lang="zh-TW" altLang="en-US" dirty="0"/>
              <a:t>因此我們將這四張影像組成一張完整影像，</a:t>
            </a:r>
          </a:p>
          <a:p>
            <a:r>
              <a:rPr lang="zh-TW" altLang="en-US" dirty="0"/>
              <a:t>並將這個影像設定成為目標濾波器的對應影像，也就是</a:t>
            </a:r>
            <a:r>
              <a:rPr lang="en-US" altLang="zh-TW" dirty="0"/>
              <a:t>CI</a:t>
            </a:r>
            <a:r>
              <a:rPr lang="zh-TW" altLang="en-US" dirty="0"/>
              <a:t>，</a:t>
            </a:r>
          </a:p>
          <a:p>
            <a:r>
              <a:rPr lang="zh-TW" altLang="en-US" dirty="0"/>
              <a:t>它能夠代表目標濾波器所學習到的影像特徵</a:t>
            </a: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58</a:t>
            </a:fld>
            <a:endParaRPr lang="zh-TW" altLang="en-US"/>
          </a:p>
        </p:txBody>
      </p:sp>
    </p:spTree>
    <p:extLst>
      <p:ext uri="{BB962C8B-B14F-4D97-AF65-F5344CB8AC3E}">
        <p14:creationId xmlns:p14="http://schemas.microsoft.com/office/powerpoint/2010/main" val="5661309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89</a:t>
            </a:fld>
            <a:endParaRPr lang="zh-TW" altLang="en-US"/>
          </a:p>
        </p:txBody>
      </p:sp>
    </p:spTree>
    <p:extLst>
      <p:ext uri="{BB962C8B-B14F-4D97-AF65-F5344CB8AC3E}">
        <p14:creationId xmlns:p14="http://schemas.microsoft.com/office/powerpoint/2010/main" val="27222464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接著我要介紹的是本研究的背景知識和相關研究</a:t>
            </a: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a:t>
            </a:fld>
            <a:endParaRPr lang="zh-TW" altLang="en-US"/>
          </a:p>
        </p:txBody>
      </p:sp>
    </p:spTree>
    <p:extLst>
      <p:ext uri="{BB962C8B-B14F-4D97-AF65-F5344CB8AC3E}">
        <p14:creationId xmlns:p14="http://schemas.microsoft.com/office/powerpoint/2010/main" val="219516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背景知識分為兩部分，</a:t>
            </a:r>
            <a:endParaRPr lang="en-US" altLang="zh-TW" dirty="0"/>
          </a:p>
          <a:p>
            <a:r>
              <a:rPr lang="zh-TW" altLang="en-US" dirty="0"/>
              <a:t>第一部分為介紹人如何感知彩色影像，</a:t>
            </a:r>
            <a:endParaRPr lang="en-US" altLang="zh-TW" dirty="0"/>
          </a:p>
          <a:p>
            <a:r>
              <a:rPr lang="zh-TW" altLang="en-US" dirty="0"/>
              <a:t>另一部分介紹啟發本研究的</a:t>
            </a:r>
            <a:r>
              <a:rPr lang="en-US" altLang="zh-TW" dirty="0"/>
              <a:t>CNN-based Interpretable Model</a:t>
            </a:r>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8</a:t>
            </a:fld>
            <a:endParaRPr lang="zh-TW" altLang="en-US"/>
          </a:p>
        </p:txBody>
      </p:sp>
    </p:spTree>
    <p:extLst>
      <p:ext uri="{BB962C8B-B14F-4D97-AF65-F5344CB8AC3E}">
        <p14:creationId xmlns:p14="http://schemas.microsoft.com/office/powerpoint/2010/main" val="85087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首先我們會介紹人類是如何感知彩色影像。</a:t>
            </a:r>
            <a:endParaRPr lang="en-US" altLang="zh-TW" dirty="0"/>
          </a:p>
          <a:p>
            <a:r>
              <a:rPr lang="zh-TW" altLang="en-US" dirty="0"/>
              <a:t>根據</a:t>
            </a:r>
            <a:r>
              <a:rPr lang="en-US" altLang="zh-TW" dirty="0"/>
              <a:t>《Neuroscience》[6]</a:t>
            </a:r>
            <a:r>
              <a:rPr lang="zh-TW" altLang="en-US" dirty="0"/>
              <a:t>的介紹，</a:t>
            </a:r>
            <a:endParaRPr lang="en-US" altLang="zh-TW" dirty="0"/>
          </a:p>
          <a:p>
            <a:r>
              <a:rPr lang="zh-TW" altLang="en-US" dirty="0"/>
              <a:t>彩色影像從進入眼睛到大腦感知我們稱為主要視覺路徑（</a:t>
            </a:r>
            <a:r>
              <a:rPr lang="en-US" altLang="zh-TW" dirty="0"/>
              <a:t>Central Visual Pathway</a:t>
            </a:r>
            <a:r>
              <a:rPr lang="zh-TW" altLang="en-US" dirty="0"/>
              <a:t>），</a:t>
            </a:r>
            <a:endParaRPr lang="en-US" altLang="zh-TW" dirty="0"/>
          </a:p>
          <a:p>
            <a:r>
              <a:rPr lang="zh-TW" altLang="en-US" dirty="0"/>
              <a:t>其中會經過三個重要部位：視網膜（</a:t>
            </a:r>
            <a:r>
              <a:rPr lang="en-US" altLang="zh-TW" dirty="0"/>
              <a:t>Retina</a:t>
            </a:r>
            <a:r>
              <a:rPr lang="zh-TW" altLang="en-US" dirty="0"/>
              <a:t>）、外側膝狀體（外膝體，</a:t>
            </a:r>
            <a:r>
              <a:rPr lang="en-US" altLang="zh-TW" dirty="0"/>
              <a:t>Lateral Geniculate Nucleus, LGN</a:t>
            </a:r>
            <a:r>
              <a:rPr lang="zh-TW" altLang="en-US" dirty="0"/>
              <a:t>）和視覺皮層（</a:t>
            </a:r>
            <a:r>
              <a:rPr lang="en-US" altLang="zh-TW" dirty="0"/>
              <a:t>Visual Cortex</a:t>
            </a:r>
            <a:r>
              <a:rPr lang="zh-TW" altLang="en-US" dirty="0"/>
              <a:t>）。</a:t>
            </a:r>
            <a:endParaRPr lang="en-US" altLang="zh-TW" dirty="0"/>
          </a:p>
          <a:p>
            <a:endParaRPr lang="en-US" altLang="zh-TW" dirty="0"/>
          </a:p>
          <a:p>
            <a:r>
              <a:rPr lang="zh-TW" altLang="en-US" dirty="0"/>
              <a:t>彩色影像從視網膜進入後會送入外 膝體，外膝體在收到兩側眼球的資訊後會將不同的資訊平行傳輸至不同 的視覺皮層，視覺皮層則負責對這些資訊進行分層的整合與感知。</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9</a:t>
            </a:fld>
            <a:endParaRPr lang="zh-TW" altLang="en-US"/>
          </a:p>
        </p:txBody>
      </p:sp>
    </p:spTree>
    <p:extLst>
      <p:ext uri="{BB962C8B-B14F-4D97-AF65-F5344CB8AC3E}">
        <p14:creationId xmlns:p14="http://schemas.microsoft.com/office/powerpoint/2010/main" val="39738101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視網膜主要負責將接收到的外界光線轉換電位送到外膝體中，</a:t>
            </a:r>
            <a:endParaRPr lang="en-US" altLang="zh-TW" dirty="0"/>
          </a:p>
          <a:p>
            <a:r>
              <a:rPr lang="zh-TW" altLang="en-US" dirty="0"/>
              <a:t>其主要架構如下</a:t>
            </a:r>
            <a:r>
              <a:rPr lang="en-US" altLang="zh-TW" dirty="0"/>
              <a:t>:</a:t>
            </a:r>
          </a:p>
          <a:p>
            <a:pPr marL="342900" lvl="0" indent="-342900">
              <a:buFont typeface="Arial" panose="020B0604020202020204" pitchFamily="34" charset="0"/>
              <a:buChar char="•"/>
            </a:pPr>
            <a:r>
              <a:rPr lang="zh-TW" altLang="en-US" sz="1200" dirty="0"/>
              <a:t>感光細胞：將輸入的光轉化為動作電位</a:t>
            </a:r>
            <a:endParaRPr lang="en-US" altLang="zh-TW" sz="1200" dirty="0"/>
          </a:p>
          <a:p>
            <a:pPr marL="342900" lvl="0" indent="-342900">
              <a:buFont typeface="Arial" panose="020B0604020202020204" pitchFamily="34" charset="0"/>
              <a:buChar char="•"/>
            </a:pPr>
            <a:r>
              <a:rPr lang="zh-TW" altLang="en-US" sz="1200" dirty="0"/>
              <a:t>雙極細胞：將感光細胞的電位傳送到神經節細胞</a:t>
            </a:r>
            <a:endParaRPr lang="en-US" altLang="zh-TW" sz="1200" dirty="0"/>
          </a:p>
          <a:p>
            <a:pPr marL="342900" lvl="0" indent="-342900">
              <a:buFont typeface="Arial" panose="020B0604020202020204" pitchFamily="34" charset="0"/>
              <a:buChar char="•"/>
            </a:pPr>
            <a:r>
              <a:rPr lang="zh-TW" altLang="en-US" sz="1200" dirty="0"/>
              <a:t>水平細胞、無長突細胞：協助傳輸雙極細胞</a:t>
            </a:r>
            <a:endParaRPr lang="en-US" altLang="zh-TW" sz="1200" dirty="0"/>
          </a:p>
          <a:p>
            <a:pPr marL="342900" lvl="0" indent="-342900">
              <a:buFont typeface="Arial" panose="020B0604020202020204" pitchFamily="34" charset="0"/>
              <a:buChar char="•"/>
            </a:pPr>
            <a:r>
              <a:rPr lang="zh-TW" altLang="en-US" sz="1200" dirty="0"/>
              <a:t>神經節細胞：將資訊傳輸到外膝體之中</a:t>
            </a:r>
            <a:endParaRPr lang="zh-TW" altLang="en-US" sz="1200" dirty="0">
              <a:latin typeface="標楷體" panose="03000509000000000000" pitchFamily="65" charset="-120"/>
              <a:ea typeface="標楷體" panose="03000509000000000000" pitchFamily="65" charset="-120"/>
            </a:endParaRPr>
          </a:p>
          <a:p>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10</a:t>
            </a:fld>
            <a:endParaRPr lang="zh-TW" altLang="en-US"/>
          </a:p>
        </p:txBody>
      </p:sp>
    </p:spTree>
    <p:extLst>
      <p:ext uri="{BB962C8B-B14F-4D97-AF65-F5344CB8AC3E}">
        <p14:creationId xmlns:p14="http://schemas.microsoft.com/office/powerpoint/2010/main" val="4020282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在</a:t>
            </a:r>
            <a:r>
              <a:rPr lang="en-US" altLang="zh-TW" sz="1200" dirty="0"/>
              <a:t>2013</a:t>
            </a:r>
            <a:r>
              <a:rPr lang="zh-TW" altLang="en-US" sz="1200" dirty="0"/>
              <a:t>年的時候發現視網膜除了上面的產生電位之外，</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其實在感光層轉換出動作電位之後，</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其實會將電位傳輸到不同變種的雙極細胞進行不同平行處理，</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偵測出影像不同方面的資訊，</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像是紅藍綠、輪廓、運動方向等等，</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最終輸入影像的不同方面的資訊傳到神經節細胞。</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層級架構的 </a:t>
            </a:r>
            <a:r>
              <a:rPr lang="en-US" altLang="zh-TW" sz="1200" dirty="0"/>
              <a:t>Inner Plexiform Layer (IPL)</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200" dirty="0">
              <a:latin typeface="標楷體" panose="03000509000000000000" pitchFamily="65" charset="-120"/>
              <a:ea typeface="標楷體" panose="03000509000000000000" pitchFamily="65" charset="-120"/>
            </a:endParaRPr>
          </a:p>
          <a:p>
            <a:r>
              <a:rPr lang="zh-TW" altLang="en-US" dirty="0"/>
              <a:t>右下角的圖為視網膜的層集架構，由外到內，分別是由感光細胞組成的</a:t>
            </a:r>
            <a:r>
              <a:rPr lang="en-US" altLang="zh-TW" dirty="0"/>
              <a:t>Outer nuclear layer</a:t>
            </a:r>
            <a:r>
              <a:rPr lang="zh-TW" altLang="en-US" dirty="0"/>
              <a:t>， </a:t>
            </a:r>
            <a:endParaRPr lang="en-US" altLang="zh-TW" dirty="0"/>
          </a:p>
          <a:p>
            <a:r>
              <a:rPr lang="zh-TW" altLang="en-US" dirty="0"/>
              <a:t>由水平細胞組成的</a:t>
            </a:r>
            <a:r>
              <a:rPr lang="en-US" altLang="zh-TW" dirty="0"/>
              <a:t>Outer plexiform layer</a:t>
            </a:r>
            <a:r>
              <a:rPr lang="zh-TW" altLang="en-US" dirty="0"/>
              <a:t>，</a:t>
            </a:r>
            <a:endParaRPr lang="en-US" altLang="zh-TW" dirty="0"/>
          </a:p>
          <a:p>
            <a:r>
              <a:rPr lang="zh-TW" altLang="en-US" dirty="0"/>
              <a:t>由雙級細胞組成的</a:t>
            </a:r>
            <a:r>
              <a:rPr lang="en-US" altLang="zh-TW" dirty="0"/>
              <a:t>Inner nuclear, </a:t>
            </a:r>
          </a:p>
          <a:p>
            <a:r>
              <a:rPr lang="zh-TW" altLang="en-US" dirty="0"/>
              <a:t>雙極細胞和神經節細胞的圖處組成的</a:t>
            </a:r>
            <a:r>
              <a:rPr lang="en-US" altLang="zh-TW" dirty="0"/>
              <a:t>Inner plexiform layer</a:t>
            </a:r>
            <a:r>
              <a:rPr lang="zh-TW" altLang="en-US" dirty="0"/>
              <a:t>，</a:t>
            </a: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11</a:t>
            </a:fld>
            <a:endParaRPr lang="zh-TW" altLang="en-US"/>
          </a:p>
        </p:txBody>
      </p:sp>
    </p:spTree>
    <p:extLst>
      <p:ext uri="{BB962C8B-B14F-4D97-AF65-F5344CB8AC3E}">
        <p14:creationId xmlns:p14="http://schemas.microsoft.com/office/powerpoint/2010/main" val="3795915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Font typeface="Arial" panose="020B0604020202020204" pitchFamily="34" charset="0"/>
              <a:buNone/>
            </a:pPr>
            <a:r>
              <a:rPr lang="zh-TW" altLang="en-US" sz="1200" dirty="0"/>
              <a:t>接者視網膜的資訊會被傳輸到外膝體中，</a:t>
            </a:r>
            <a:endParaRPr lang="en-US" altLang="zh-TW" sz="1200" dirty="0"/>
          </a:p>
          <a:p>
            <a:pPr marL="0" indent="0">
              <a:buFont typeface="Arial" panose="020B0604020202020204" pitchFamily="34" charset="0"/>
              <a:buNone/>
            </a:pPr>
            <a:r>
              <a:rPr lang="zh-TW" altLang="en-US" sz="1200" dirty="0"/>
              <a:t>外側膝狀體</a:t>
            </a:r>
            <a:r>
              <a:rPr lang="en-US" altLang="zh-TW" sz="1200" dirty="0"/>
              <a:t>(</a:t>
            </a:r>
            <a:r>
              <a:rPr lang="zh-TW" altLang="en-US" sz="1200" dirty="0"/>
              <a:t>外膝體</a:t>
            </a:r>
            <a:r>
              <a:rPr lang="en-US" altLang="zh-TW" sz="1200" dirty="0"/>
              <a:t>)</a:t>
            </a:r>
            <a:r>
              <a:rPr lang="zh-TW" altLang="en-US" sz="1200" dirty="0"/>
              <a:t>主要負責將收集左右眼視網膜的資訊傳輸到對應的初級視覺皮質。</a:t>
            </a:r>
            <a:endParaRPr lang="en-US" altLang="zh-TW" sz="1200" dirty="0">
              <a:latin typeface="標楷體" panose="03000509000000000000" pitchFamily="65" charset="-120"/>
              <a:ea typeface="標楷體" panose="03000509000000000000" pitchFamily="65" charset="-120"/>
            </a:endParaRPr>
          </a:p>
          <a:p>
            <a:pPr marL="0" indent="0">
              <a:buFont typeface="Arial" panose="020B0604020202020204" pitchFamily="34" charset="0"/>
              <a:buNone/>
            </a:pPr>
            <a:r>
              <a:rPr lang="zh-TW" altLang="en-US" sz="1200" dirty="0">
                <a:latin typeface="標楷體" panose="03000509000000000000" pitchFamily="65" charset="-120"/>
                <a:ea typeface="標楷體" panose="03000509000000000000" pitchFamily="65" charset="-120"/>
              </a:rPr>
              <a:t>外膝體中不同視野的影像會經由不同的細胞層進行傳輸，</a:t>
            </a:r>
            <a:endParaRPr lang="en-US" altLang="zh-TW" sz="1200" dirty="0">
              <a:latin typeface="標楷體" panose="03000509000000000000" pitchFamily="65" charset="-120"/>
              <a:ea typeface="標楷體" panose="03000509000000000000" pitchFamily="65" charset="-120"/>
            </a:endParaRPr>
          </a:p>
          <a:p>
            <a:pPr marL="0" indent="0">
              <a:buFont typeface="Arial" panose="020B0604020202020204" pitchFamily="34" charset="0"/>
              <a:buNone/>
            </a:pPr>
            <a:r>
              <a:rPr lang="zh-TW" altLang="en-US" sz="1200" dirty="0">
                <a:latin typeface="標楷體" panose="03000509000000000000" pitchFamily="65" charset="-120"/>
                <a:ea typeface="標楷體" panose="03000509000000000000" pitchFamily="65" charset="-120"/>
              </a:rPr>
              <a:t>保證了外膝體在資訊傳輸的過程可以保留資訊的位置資訊</a:t>
            </a:r>
            <a:endParaRPr lang="en-US" altLang="zh-TW" sz="1200" dirty="0">
              <a:latin typeface="標楷體" panose="03000509000000000000" pitchFamily="65" charset="-120"/>
              <a:ea typeface="標楷體" panose="03000509000000000000" pitchFamily="65" charset="-120"/>
            </a:endParaRP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12</a:t>
            </a:fld>
            <a:endParaRPr lang="zh-TW" altLang="en-US"/>
          </a:p>
        </p:txBody>
      </p:sp>
    </p:spTree>
    <p:extLst>
      <p:ext uri="{BB962C8B-B14F-4D97-AF65-F5344CB8AC3E}">
        <p14:creationId xmlns:p14="http://schemas.microsoft.com/office/powerpoint/2010/main" val="13740100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外膝體的資訊會進入到大腦的視覺皮層，</a:t>
            </a:r>
            <a:endParaRPr lang="en-US" altLang="zh-TW" dirty="0"/>
          </a:p>
          <a:p>
            <a:r>
              <a:rPr lang="zh-TW" altLang="en-US" dirty="0"/>
              <a:t>視覺皮層可以分成</a:t>
            </a:r>
            <a:r>
              <a:rPr lang="en-US" altLang="zh-TW" sz="1200" dirty="0"/>
              <a:t>V1</a:t>
            </a:r>
            <a:r>
              <a:rPr lang="zh-TW" altLang="en-US" sz="1200" dirty="0"/>
              <a:t>、</a:t>
            </a:r>
            <a:r>
              <a:rPr lang="en-US" altLang="zh-TW" sz="1200" dirty="0"/>
              <a:t>V2</a:t>
            </a:r>
            <a:r>
              <a:rPr lang="zh-TW" altLang="en-US" sz="1200" dirty="0"/>
              <a:t>、</a:t>
            </a:r>
            <a:r>
              <a:rPr lang="en-US" altLang="zh-TW" sz="1200" dirty="0"/>
              <a:t>V4</a:t>
            </a:r>
            <a:r>
              <a:rPr lang="zh-TW" altLang="en-US" sz="1200" dirty="0"/>
              <a:t>、</a:t>
            </a:r>
            <a:r>
              <a:rPr lang="en-US" altLang="zh-TW" sz="1200" dirty="0"/>
              <a:t>MT</a:t>
            </a:r>
            <a:r>
              <a:rPr lang="zh-TW" altLang="en-US" sz="1200" dirty="0"/>
              <a:t>這四層</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其中</a:t>
            </a:r>
            <a:r>
              <a:rPr lang="en-US" altLang="zh-TW" sz="1200" dirty="0"/>
              <a:t>V1</a:t>
            </a:r>
            <a:r>
              <a:rPr lang="zh-TW" altLang="en-US" sz="1200" dirty="0"/>
              <a:t>負責接收外膝體傳輸來的資訊並開始處理顏色、方向、輪廓等視覺資訊，</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其餘皮層則負責整合、學習並將合併完的資訊傳遞給下面的皮層，</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因此隨著皮層的深入，大腦所得到的視覺資訊也會越來越完整。</a:t>
            </a:r>
            <a:endParaRPr lang="en-US" altLang="zh-TW" dirty="0"/>
          </a:p>
          <a:p>
            <a:endParaRPr lang="en-US" altLang="zh-TW" dirty="0"/>
          </a:p>
          <a:p>
            <a:r>
              <a:rPr lang="en-US" altLang="zh-TW" dirty="0"/>
              <a:t>1.</a:t>
            </a:r>
            <a:r>
              <a:rPr lang="zh-TW" altLang="en-US" dirty="0"/>
              <a:t> 根據 </a:t>
            </a:r>
            <a:r>
              <a:rPr lang="en-US" altLang="zh-TW" dirty="0"/>
              <a:t>E. R. </a:t>
            </a:r>
            <a:r>
              <a:rPr lang="en-US" altLang="zh-TW" dirty="0" err="1"/>
              <a:t>Kande</a:t>
            </a:r>
            <a:r>
              <a:rPr lang="zh-TW" altLang="en-US" dirty="0"/>
              <a:t> 在</a:t>
            </a:r>
            <a:r>
              <a:rPr lang="en-US" altLang="zh-TW" dirty="0"/>
              <a:t>Principles of Neural Science, 6e</a:t>
            </a:r>
            <a:r>
              <a:rPr lang="zh-TW" altLang="en-US" dirty="0"/>
              <a:t>中的說明，人類的大腦中皮質以分層結構 存在的</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13</a:t>
            </a:fld>
            <a:endParaRPr lang="zh-TW" altLang="en-US"/>
          </a:p>
        </p:txBody>
      </p:sp>
    </p:spTree>
    <p:extLst>
      <p:ext uri="{BB962C8B-B14F-4D97-AF65-F5344CB8AC3E}">
        <p14:creationId xmlns:p14="http://schemas.microsoft.com/office/powerpoint/2010/main" val="117837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18BD1CA-1D05-80F2-3FB7-4AF19E6D8E61}"/>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D547DBA4-44EE-AB07-F815-3F7601928B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7" name="日期版面配置區 6">
            <a:extLst>
              <a:ext uri="{FF2B5EF4-FFF2-40B4-BE49-F238E27FC236}">
                <a16:creationId xmlns:a16="http://schemas.microsoft.com/office/drawing/2014/main" id="{990A1502-E3D5-43AA-AF06-0321C44C2FB1}"/>
              </a:ext>
            </a:extLst>
          </p:cNvPr>
          <p:cNvSpPr>
            <a:spLocks noGrp="1"/>
          </p:cNvSpPr>
          <p:nvPr>
            <p:ph type="dt" sz="half" idx="10"/>
          </p:nvPr>
        </p:nvSpPr>
        <p:spPr/>
        <p:txBody>
          <a:bodyPr/>
          <a:lstStyle/>
          <a:p>
            <a:fld id="{ADDF1242-BC20-40AD-A39D-A3798EED5A0E}" type="datetime1">
              <a:rPr lang="zh-TW" altLang="en-US" smtClean="0"/>
              <a:t>2024/6/26</a:t>
            </a:fld>
            <a:endParaRPr lang="zh-TW" altLang="en-US"/>
          </a:p>
        </p:txBody>
      </p:sp>
      <p:sp>
        <p:nvSpPr>
          <p:cNvPr id="8" name="頁尾版面配置區 7">
            <a:extLst>
              <a:ext uri="{FF2B5EF4-FFF2-40B4-BE49-F238E27FC236}">
                <a16:creationId xmlns:a16="http://schemas.microsoft.com/office/drawing/2014/main" id="{647B364E-906B-4B90-8037-27AFE1E82B08}"/>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A10CD0AD-F9C1-4F67-99AA-D1F206704170}"/>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229294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0BA4C2-2ED6-CF90-87B4-9E1D3B8958B6}"/>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DB7BC4F1-C7EA-B8D5-988A-1553DC54240B}"/>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DB2C053-CADA-60FC-B0A7-ED172775C101}"/>
              </a:ext>
            </a:extLst>
          </p:cNvPr>
          <p:cNvSpPr>
            <a:spLocks noGrp="1"/>
          </p:cNvSpPr>
          <p:nvPr>
            <p:ph type="dt" sz="half" idx="10"/>
          </p:nvPr>
        </p:nvSpPr>
        <p:spPr/>
        <p:txBody>
          <a:bodyPr/>
          <a:lstStyle/>
          <a:p>
            <a:fld id="{3D81309B-B55D-4420-A514-FFE56F9B1935}" type="datetime1">
              <a:rPr lang="zh-TW" altLang="en-US" smtClean="0"/>
              <a:t>2024/6/26</a:t>
            </a:fld>
            <a:endParaRPr lang="zh-TW" altLang="en-US"/>
          </a:p>
        </p:txBody>
      </p:sp>
      <p:sp>
        <p:nvSpPr>
          <p:cNvPr id="5" name="頁尾版面配置區 4">
            <a:extLst>
              <a:ext uri="{FF2B5EF4-FFF2-40B4-BE49-F238E27FC236}">
                <a16:creationId xmlns:a16="http://schemas.microsoft.com/office/drawing/2014/main" id="{86A864F2-CE6A-A8CE-CC7A-79C05D1D42C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19B0940B-10DA-6897-4882-4DBE7AB11D5A}"/>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129766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ECE235C6-6061-70C5-59F7-B6CCFB260892}"/>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7B64EA4D-DBFD-9188-6B76-5C169072E128}"/>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F82D39D-D942-4733-C76F-9DB16FFC4B1B}"/>
              </a:ext>
            </a:extLst>
          </p:cNvPr>
          <p:cNvSpPr>
            <a:spLocks noGrp="1"/>
          </p:cNvSpPr>
          <p:nvPr>
            <p:ph type="dt" sz="half" idx="10"/>
          </p:nvPr>
        </p:nvSpPr>
        <p:spPr/>
        <p:txBody>
          <a:bodyPr/>
          <a:lstStyle/>
          <a:p>
            <a:fld id="{EE587635-7423-4ADC-B933-3D4C064F834F}" type="datetime1">
              <a:rPr lang="zh-TW" altLang="en-US" smtClean="0"/>
              <a:t>2024/6/26</a:t>
            </a:fld>
            <a:endParaRPr lang="zh-TW" altLang="en-US"/>
          </a:p>
        </p:txBody>
      </p:sp>
      <p:sp>
        <p:nvSpPr>
          <p:cNvPr id="5" name="頁尾版面配置區 4">
            <a:extLst>
              <a:ext uri="{FF2B5EF4-FFF2-40B4-BE49-F238E27FC236}">
                <a16:creationId xmlns:a16="http://schemas.microsoft.com/office/drawing/2014/main" id="{7B0BB31D-EF9B-B806-8F45-1E53D14DBFF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63406B3-A75A-00F1-D772-772B72B7E0BE}"/>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15544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9CCEAFA-A0A2-F6AA-5399-8177A69D5050}"/>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B9419CCB-3B67-A475-9127-561B0D8CECA9}"/>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D06491E-B4DA-E090-574F-BB796358DC11}"/>
              </a:ext>
            </a:extLst>
          </p:cNvPr>
          <p:cNvSpPr>
            <a:spLocks noGrp="1"/>
          </p:cNvSpPr>
          <p:nvPr>
            <p:ph type="dt" sz="half" idx="10"/>
          </p:nvPr>
        </p:nvSpPr>
        <p:spPr/>
        <p:txBody>
          <a:bodyPr/>
          <a:lstStyle/>
          <a:p>
            <a:fld id="{552A1357-7848-432E-8794-31A50689C6ED}" type="datetime1">
              <a:rPr lang="zh-TW" altLang="en-US" smtClean="0"/>
              <a:t>2024/6/26</a:t>
            </a:fld>
            <a:endParaRPr lang="zh-TW" altLang="en-US"/>
          </a:p>
        </p:txBody>
      </p:sp>
      <p:sp>
        <p:nvSpPr>
          <p:cNvPr id="5" name="頁尾版面配置區 4">
            <a:extLst>
              <a:ext uri="{FF2B5EF4-FFF2-40B4-BE49-F238E27FC236}">
                <a16:creationId xmlns:a16="http://schemas.microsoft.com/office/drawing/2014/main" id="{277194B9-C135-12FF-292D-5CE0B02D73DF}"/>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108BF37-AD16-C464-AC2E-1D6698081A85}"/>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532119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EDD60D6-94E8-F76C-A4AE-BF958789368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B0EF63DB-22F7-8A7E-F35D-B422E1636F0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CB3C7FBB-1A49-DF5D-7B32-AE013F714C14}"/>
              </a:ext>
            </a:extLst>
          </p:cNvPr>
          <p:cNvSpPr>
            <a:spLocks noGrp="1"/>
          </p:cNvSpPr>
          <p:nvPr>
            <p:ph type="dt" sz="half" idx="10"/>
          </p:nvPr>
        </p:nvSpPr>
        <p:spPr/>
        <p:txBody>
          <a:bodyPr/>
          <a:lstStyle/>
          <a:p>
            <a:fld id="{9D6E8DFF-CD18-44A6-9715-3B17D4F5612F}" type="datetime1">
              <a:rPr lang="zh-TW" altLang="en-US" smtClean="0"/>
              <a:t>2024/6/26</a:t>
            </a:fld>
            <a:endParaRPr lang="zh-TW" altLang="en-US"/>
          </a:p>
        </p:txBody>
      </p:sp>
      <p:sp>
        <p:nvSpPr>
          <p:cNvPr id="5" name="頁尾版面配置區 4">
            <a:extLst>
              <a:ext uri="{FF2B5EF4-FFF2-40B4-BE49-F238E27FC236}">
                <a16:creationId xmlns:a16="http://schemas.microsoft.com/office/drawing/2014/main" id="{E4697D95-74FD-76A4-A38B-CC14D4A134F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B2765AE-A800-240C-6A5F-1B7078987466}"/>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1638265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41F288-90A0-50B8-3DFF-0D7CB0787CCC}"/>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CD62D844-07DA-0CB8-4BFD-41EA68195E17}"/>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0DF0E093-C0F0-79FE-2767-07FDD6EB47A6}"/>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C48875FB-B7E2-9507-BFA6-3323976E451C}"/>
              </a:ext>
            </a:extLst>
          </p:cNvPr>
          <p:cNvSpPr>
            <a:spLocks noGrp="1"/>
          </p:cNvSpPr>
          <p:nvPr>
            <p:ph type="dt" sz="half" idx="10"/>
          </p:nvPr>
        </p:nvSpPr>
        <p:spPr/>
        <p:txBody>
          <a:bodyPr/>
          <a:lstStyle/>
          <a:p>
            <a:fld id="{7971B5F1-5A50-4BD0-AEBF-DC46FBB49116}" type="datetime1">
              <a:rPr lang="zh-TW" altLang="en-US" smtClean="0"/>
              <a:t>2024/6/26</a:t>
            </a:fld>
            <a:endParaRPr lang="zh-TW" altLang="en-US"/>
          </a:p>
        </p:txBody>
      </p:sp>
      <p:sp>
        <p:nvSpPr>
          <p:cNvPr id="6" name="頁尾版面配置區 5">
            <a:extLst>
              <a:ext uri="{FF2B5EF4-FFF2-40B4-BE49-F238E27FC236}">
                <a16:creationId xmlns:a16="http://schemas.microsoft.com/office/drawing/2014/main" id="{52ED1771-6080-54CC-0256-9814780AAFF4}"/>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8D7C98F0-2FCB-EAC4-BF3F-AA1F7FE2AC1C}"/>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41994766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C32B572-E3B4-D2DA-AAE5-6BF5104428AC}"/>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D6023553-3090-A8B3-9EC0-DF178763C3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92E976B6-D516-44A5-F927-5A00A1962A07}"/>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C48DE958-18AE-9F50-0638-6F4EE3F5E9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186512AF-C19E-4779-9F65-6253B58DB468}"/>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A72CCF9C-B6E9-D513-32DA-FE1F40375163}"/>
              </a:ext>
            </a:extLst>
          </p:cNvPr>
          <p:cNvSpPr>
            <a:spLocks noGrp="1"/>
          </p:cNvSpPr>
          <p:nvPr>
            <p:ph type="dt" sz="half" idx="10"/>
          </p:nvPr>
        </p:nvSpPr>
        <p:spPr/>
        <p:txBody>
          <a:bodyPr/>
          <a:lstStyle/>
          <a:p>
            <a:fld id="{F8D94645-3D2F-42FC-8EAC-77892190A2DD}" type="datetime1">
              <a:rPr lang="zh-TW" altLang="en-US" smtClean="0"/>
              <a:t>2024/6/26</a:t>
            </a:fld>
            <a:endParaRPr lang="zh-TW" altLang="en-US"/>
          </a:p>
        </p:txBody>
      </p:sp>
      <p:sp>
        <p:nvSpPr>
          <p:cNvPr id="8" name="頁尾版面配置區 7">
            <a:extLst>
              <a:ext uri="{FF2B5EF4-FFF2-40B4-BE49-F238E27FC236}">
                <a16:creationId xmlns:a16="http://schemas.microsoft.com/office/drawing/2014/main" id="{796C7378-FC24-1383-B0E7-F4F141C95117}"/>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E64CCEDC-F238-6070-8519-B95FF230841A}"/>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684192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8F31D9-9BAB-2A6C-FA6A-CCA68F8BDDC7}"/>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1C3B25D0-2BA2-9B0A-D9E1-A42A868CD43E}"/>
              </a:ext>
            </a:extLst>
          </p:cNvPr>
          <p:cNvSpPr>
            <a:spLocks noGrp="1"/>
          </p:cNvSpPr>
          <p:nvPr>
            <p:ph type="dt" sz="half" idx="10"/>
          </p:nvPr>
        </p:nvSpPr>
        <p:spPr/>
        <p:txBody>
          <a:bodyPr/>
          <a:lstStyle/>
          <a:p>
            <a:fld id="{7D4B944B-EBE1-4160-8744-066A9DB65622}" type="datetime1">
              <a:rPr lang="zh-TW" altLang="en-US" smtClean="0"/>
              <a:t>2024/6/26</a:t>
            </a:fld>
            <a:endParaRPr lang="zh-TW" altLang="en-US"/>
          </a:p>
        </p:txBody>
      </p:sp>
      <p:sp>
        <p:nvSpPr>
          <p:cNvPr id="4" name="頁尾版面配置區 3">
            <a:extLst>
              <a:ext uri="{FF2B5EF4-FFF2-40B4-BE49-F238E27FC236}">
                <a16:creationId xmlns:a16="http://schemas.microsoft.com/office/drawing/2014/main" id="{9C973B25-2C59-6837-AE8E-5953B6F535F7}"/>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589A4292-766C-D895-FAEF-06E9BF547081}"/>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365329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D1D236F5-A447-51F8-9C05-25247F523397}"/>
              </a:ext>
            </a:extLst>
          </p:cNvPr>
          <p:cNvSpPr>
            <a:spLocks noGrp="1"/>
          </p:cNvSpPr>
          <p:nvPr>
            <p:ph type="dt" sz="half" idx="10"/>
          </p:nvPr>
        </p:nvSpPr>
        <p:spPr/>
        <p:txBody>
          <a:bodyPr/>
          <a:lstStyle/>
          <a:p>
            <a:fld id="{C790784E-A2E8-4F9A-BCA8-B4F07256D95E}" type="datetime1">
              <a:rPr lang="zh-TW" altLang="en-US" smtClean="0"/>
              <a:t>2024/6/26</a:t>
            </a:fld>
            <a:endParaRPr lang="zh-TW" altLang="en-US"/>
          </a:p>
        </p:txBody>
      </p:sp>
      <p:sp>
        <p:nvSpPr>
          <p:cNvPr id="3" name="頁尾版面配置區 2">
            <a:extLst>
              <a:ext uri="{FF2B5EF4-FFF2-40B4-BE49-F238E27FC236}">
                <a16:creationId xmlns:a16="http://schemas.microsoft.com/office/drawing/2014/main" id="{83B466CF-A480-F1CC-2C0C-00F7D7550342}"/>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E1D3CB7E-8D21-04C6-0AD0-FCE8A3917B36}"/>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59617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971A815-E29B-1F24-6F6C-CB38191DE12A}"/>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41756FC1-035D-A18B-20DB-AD75FA0AD1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1644C6D9-503B-E6F3-0042-D395CFE34F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3EEE8AC1-4E5F-DDB4-1144-92B20E9B330D}"/>
              </a:ext>
            </a:extLst>
          </p:cNvPr>
          <p:cNvSpPr>
            <a:spLocks noGrp="1"/>
          </p:cNvSpPr>
          <p:nvPr>
            <p:ph type="dt" sz="half" idx="10"/>
          </p:nvPr>
        </p:nvSpPr>
        <p:spPr/>
        <p:txBody>
          <a:bodyPr/>
          <a:lstStyle/>
          <a:p>
            <a:fld id="{401E062C-E9A4-467D-B597-236E0A1416CD}" type="datetime1">
              <a:rPr lang="zh-TW" altLang="en-US" smtClean="0"/>
              <a:t>2024/6/26</a:t>
            </a:fld>
            <a:endParaRPr lang="zh-TW" altLang="en-US"/>
          </a:p>
        </p:txBody>
      </p:sp>
      <p:sp>
        <p:nvSpPr>
          <p:cNvPr id="6" name="頁尾版面配置區 5">
            <a:extLst>
              <a:ext uri="{FF2B5EF4-FFF2-40B4-BE49-F238E27FC236}">
                <a16:creationId xmlns:a16="http://schemas.microsoft.com/office/drawing/2014/main" id="{255ECA71-6ED5-29E1-E7A8-CBCDB5307C7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E26CC6EB-BFC2-EA96-DFF0-F319735B24EC}"/>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499174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E1037F8-59EA-D1AD-27AA-B7547F0B75F1}"/>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A3605B72-95E6-F26B-EBC3-EF1FEAFEAF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135062BB-D9AD-298D-84C4-9FAA315FF3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7B7A55F5-1B11-C9E3-4F9A-A077782E5A7F}"/>
              </a:ext>
            </a:extLst>
          </p:cNvPr>
          <p:cNvSpPr>
            <a:spLocks noGrp="1"/>
          </p:cNvSpPr>
          <p:nvPr>
            <p:ph type="dt" sz="half" idx="10"/>
          </p:nvPr>
        </p:nvSpPr>
        <p:spPr/>
        <p:txBody>
          <a:bodyPr/>
          <a:lstStyle/>
          <a:p>
            <a:fld id="{64525298-0795-4C2D-9104-E759CABE3DAA}" type="datetime1">
              <a:rPr lang="zh-TW" altLang="en-US" smtClean="0"/>
              <a:t>2024/6/26</a:t>
            </a:fld>
            <a:endParaRPr lang="zh-TW" altLang="en-US"/>
          </a:p>
        </p:txBody>
      </p:sp>
      <p:sp>
        <p:nvSpPr>
          <p:cNvPr id="6" name="頁尾版面配置區 5">
            <a:extLst>
              <a:ext uri="{FF2B5EF4-FFF2-40B4-BE49-F238E27FC236}">
                <a16:creationId xmlns:a16="http://schemas.microsoft.com/office/drawing/2014/main" id="{19607C29-D53E-9DAC-D84C-1E1434590BE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139FF23B-3F61-7ABC-AFD2-A3BAD4FC51E2}"/>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1284696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D2DD5FD6-2598-BB58-0847-AF1ACF638D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41015C9D-3474-F4DE-6C6A-5427F9D045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1AA6D766-C84B-B5F3-1B19-D17BD6C855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152E9FD-4600-4DB1-9782-AD020AAEE909}" type="datetime1">
              <a:rPr lang="zh-TW" altLang="en-US" smtClean="0"/>
              <a:t>2024/6/26</a:t>
            </a:fld>
            <a:endParaRPr lang="zh-TW" altLang="en-US"/>
          </a:p>
        </p:txBody>
      </p:sp>
      <p:sp>
        <p:nvSpPr>
          <p:cNvPr id="5" name="頁尾版面配置區 4">
            <a:extLst>
              <a:ext uri="{FF2B5EF4-FFF2-40B4-BE49-F238E27FC236}">
                <a16:creationId xmlns:a16="http://schemas.microsoft.com/office/drawing/2014/main" id="{13C0C994-8A8F-87C8-8CB4-D268FD55E7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6C1ABF67-5132-D979-DADC-C16428C51F1A}"/>
              </a:ext>
            </a:extLst>
          </p:cNvPr>
          <p:cNvSpPr>
            <a:spLocks noGrp="1"/>
          </p:cNvSpPr>
          <p:nvPr>
            <p:ph type="sldNum" sz="quarter" idx="4"/>
          </p:nvPr>
        </p:nvSpPr>
        <p:spPr>
          <a:xfrm>
            <a:off x="9189720" y="635762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173696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8.jpg"/><Relationship Id="rId4" Type="http://schemas.openxmlformats.org/officeDocument/2006/relationships/image" Target="../media/image27.png"/></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0.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0.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0.png"/><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5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1.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8" Type="http://schemas.openxmlformats.org/officeDocument/2006/relationships/image" Target="../media/image72.png"/><Relationship Id="rId13" Type="http://schemas.openxmlformats.org/officeDocument/2006/relationships/image" Target="../media/image77.png"/><Relationship Id="rId18" Type="http://schemas.openxmlformats.org/officeDocument/2006/relationships/image" Target="../media/image82.png"/><Relationship Id="rId3" Type="http://schemas.openxmlformats.org/officeDocument/2006/relationships/image" Target="../media/image67.png"/><Relationship Id="rId21" Type="http://schemas.openxmlformats.org/officeDocument/2006/relationships/image" Target="../media/image85.png"/><Relationship Id="rId7" Type="http://schemas.openxmlformats.org/officeDocument/2006/relationships/image" Target="../media/image71.png"/><Relationship Id="rId12" Type="http://schemas.openxmlformats.org/officeDocument/2006/relationships/image" Target="../media/image76.png"/><Relationship Id="rId17" Type="http://schemas.openxmlformats.org/officeDocument/2006/relationships/image" Target="../media/image81.png"/><Relationship Id="rId2" Type="http://schemas.openxmlformats.org/officeDocument/2006/relationships/image" Target="../media/image66.png"/><Relationship Id="rId16" Type="http://schemas.openxmlformats.org/officeDocument/2006/relationships/image" Target="../media/image80.png"/><Relationship Id="rId20" Type="http://schemas.openxmlformats.org/officeDocument/2006/relationships/image" Target="../media/image84.png"/><Relationship Id="rId1" Type="http://schemas.openxmlformats.org/officeDocument/2006/relationships/slideLayout" Target="../slideLayouts/slideLayout2.xml"/><Relationship Id="rId6" Type="http://schemas.openxmlformats.org/officeDocument/2006/relationships/image" Target="../media/image70.png"/><Relationship Id="rId11" Type="http://schemas.openxmlformats.org/officeDocument/2006/relationships/image" Target="../media/image75.png"/><Relationship Id="rId5" Type="http://schemas.openxmlformats.org/officeDocument/2006/relationships/image" Target="../media/image69.png"/><Relationship Id="rId15" Type="http://schemas.openxmlformats.org/officeDocument/2006/relationships/image" Target="../media/image79.png"/><Relationship Id="rId10" Type="http://schemas.openxmlformats.org/officeDocument/2006/relationships/image" Target="../media/image74.png"/><Relationship Id="rId19" Type="http://schemas.openxmlformats.org/officeDocument/2006/relationships/image" Target="../media/image83.png"/><Relationship Id="rId4" Type="http://schemas.openxmlformats.org/officeDocument/2006/relationships/image" Target="../media/image68.png"/><Relationship Id="rId9" Type="http://schemas.openxmlformats.org/officeDocument/2006/relationships/image" Target="../media/image73.png"/><Relationship Id="rId14" Type="http://schemas.openxmlformats.org/officeDocument/2006/relationships/image" Target="../media/image78.png"/><Relationship Id="rId22" Type="http://schemas.openxmlformats.org/officeDocument/2006/relationships/image" Target="../media/image86.png"/></Relationships>
</file>

<file path=ppt/slides/_rels/slide77.xml.rels><?xml version="1.0" encoding="UTF-8" standalone="yes"?>
<Relationships xmlns="http://schemas.openxmlformats.org/package/2006/relationships"><Relationship Id="rId8" Type="http://schemas.openxmlformats.org/officeDocument/2006/relationships/image" Target="../media/image93.png"/><Relationship Id="rId13" Type="http://schemas.openxmlformats.org/officeDocument/2006/relationships/image" Target="../media/image98.png"/><Relationship Id="rId18" Type="http://schemas.openxmlformats.org/officeDocument/2006/relationships/image" Target="../media/image103.png"/><Relationship Id="rId3" Type="http://schemas.openxmlformats.org/officeDocument/2006/relationships/image" Target="../media/image88.png"/><Relationship Id="rId21" Type="http://schemas.openxmlformats.org/officeDocument/2006/relationships/image" Target="../media/image106.png"/><Relationship Id="rId7" Type="http://schemas.openxmlformats.org/officeDocument/2006/relationships/image" Target="../media/image92.png"/><Relationship Id="rId12" Type="http://schemas.openxmlformats.org/officeDocument/2006/relationships/image" Target="../media/image97.png"/><Relationship Id="rId17" Type="http://schemas.openxmlformats.org/officeDocument/2006/relationships/image" Target="../media/image102.png"/><Relationship Id="rId2" Type="http://schemas.openxmlformats.org/officeDocument/2006/relationships/image" Target="../media/image87.png"/><Relationship Id="rId16" Type="http://schemas.openxmlformats.org/officeDocument/2006/relationships/image" Target="../media/image101.png"/><Relationship Id="rId20" Type="http://schemas.openxmlformats.org/officeDocument/2006/relationships/image" Target="../media/image105.png"/><Relationship Id="rId1" Type="http://schemas.openxmlformats.org/officeDocument/2006/relationships/slideLayout" Target="../slideLayouts/slideLayout2.xml"/><Relationship Id="rId6" Type="http://schemas.openxmlformats.org/officeDocument/2006/relationships/image" Target="../media/image91.png"/><Relationship Id="rId11" Type="http://schemas.openxmlformats.org/officeDocument/2006/relationships/image" Target="../media/image96.png"/><Relationship Id="rId5" Type="http://schemas.openxmlformats.org/officeDocument/2006/relationships/image" Target="../media/image90.png"/><Relationship Id="rId15" Type="http://schemas.openxmlformats.org/officeDocument/2006/relationships/image" Target="../media/image100.png"/><Relationship Id="rId10" Type="http://schemas.openxmlformats.org/officeDocument/2006/relationships/image" Target="../media/image95.png"/><Relationship Id="rId19" Type="http://schemas.openxmlformats.org/officeDocument/2006/relationships/image" Target="../media/image104.png"/><Relationship Id="rId4" Type="http://schemas.openxmlformats.org/officeDocument/2006/relationships/image" Target="../media/image89.png"/><Relationship Id="rId9" Type="http://schemas.openxmlformats.org/officeDocument/2006/relationships/image" Target="../media/image94.png"/><Relationship Id="rId14" Type="http://schemas.openxmlformats.org/officeDocument/2006/relationships/image" Target="../media/image99.png"/><Relationship Id="rId22" Type="http://schemas.openxmlformats.org/officeDocument/2006/relationships/image" Target="../media/image107.png"/></Relationships>
</file>

<file path=ppt/slides/_rels/slide78.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slideLayout" Target="../slideLayouts/slideLayout2.xml"/><Relationship Id="rId5" Type="http://schemas.openxmlformats.org/officeDocument/2006/relationships/image" Target="../media/image111.png"/><Relationship Id="rId4" Type="http://schemas.openxmlformats.org/officeDocument/2006/relationships/image" Target="../media/image110.png"/></Relationships>
</file>

<file path=ppt/slides/_rels/slide79.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image" Target="../media/image112.png"/><Relationship Id="rId1" Type="http://schemas.openxmlformats.org/officeDocument/2006/relationships/slideLayout" Target="../slideLayouts/slideLayout2.xml"/><Relationship Id="rId5" Type="http://schemas.openxmlformats.org/officeDocument/2006/relationships/image" Target="../media/image115.png"/><Relationship Id="rId4" Type="http://schemas.openxmlformats.org/officeDocument/2006/relationships/image" Target="../media/image1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83.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slideLayout" Target="../slideLayouts/slideLayout2.xml"/><Relationship Id="rId4" Type="http://schemas.openxmlformats.org/officeDocument/2006/relationships/image" Target="../media/image119.png"/></Relationships>
</file>

<file path=ppt/slides/_rels/slide84.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image" Target="../media/image44.png"/><Relationship Id="rId1" Type="http://schemas.openxmlformats.org/officeDocument/2006/relationships/slideLayout" Target="../slideLayouts/slideLayout2.xml"/><Relationship Id="rId4" Type="http://schemas.openxmlformats.org/officeDocument/2006/relationships/image" Target="../media/image121.png"/></Relationships>
</file>

<file path=ppt/slides/_rels/slide85.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122.png"/><Relationship Id="rId1" Type="http://schemas.openxmlformats.org/officeDocument/2006/relationships/slideLayout" Target="../slideLayouts/slideLayout2.xml"/><Relationship Id="rId6" Type="http://schemas.openxmlformats.org/officeDocument/2006/relationships/image" Target="../media/image126.png"/><Relationship Id="rId5" Type="http://schemas.openxmlformats.org/officeDocument/2006/relationships/image" Target="../media/image125.png"/><Relationship Id="rId4" Type="http://schemas.openxmlformats.org/officeDocument/2006/relationships/image" Target="../media/image124.png"/></Relationships>
</file>

<file path=ppt/slides/_rels/slide86.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image" Target="../media/image128.png"/><Relationship Id="rId1" Type="http://schemas.openxmlformats.org/officeDocument/2006/relationships/slideLayout" Target="../slideLayouts/slideLayout2.xml"/><Relationship Id="rId5" Type="http://schemas.openxmlformats.org/officeDocument/2006/relationships/image" Target="../media/image130.png"/><Relationship Id="rId4" Type="http://schemas.openxmlformats.org/officeDocument/2006/relationships/image" Target="../media/image35.png"/></Relationships>
</file>

<file path=ppt/slides/_rels/slide88.xml.rels><?xml version="1.0" encoding="UTF-8" standalone="yes"?>
<Relationships xmlns="http://schemas.openxmlformats.org/package/2006/relationships"><Relationship Id="rId8" Type="http://schemas.openxmlformats.org/officeDocument/2006/relationships/image" Target="../media/image137.png"/><Relationship Id="rId3" Type="http://schemas.openxmlformats.org/officeDocument/2006/relationships/image" Target="../media/image132.png"/><Relationship Id="rId7" Type="http://schemas.openxmlformats.org/officeDocument/2006/relationships/image" Target="../media/image136.png"/><Relationship Id="rId2" Type="http://schemas.openxmlformats.org/officeDocument/2006/relationships/image" Target="../media/image131.png"/><Relationship Id="rId1" Type="http://schemas.openxmlformats.org/officeDocument/2006/relationships/slideLayout" Target="../slideLayouts/slideLayout2.xml"/><Relationship Id="rId6" Type="http://schemas.openxmlformats.org/officeDocument/2006/relationships/image" Target="../media/image135.png"/><Relationship Id="rId5" Type="http://schemas.openxmlformats.org/officeDocument/2006/relationships/image" Target="../media/image134.png"/><Relationship Id="rId4" Type="http://schemas.openxmlformats.org/officeDocument/2006/relationships/image" Target="../media/image133.png"/></Relationships>
</file>

<file path=ppt/slides/_rels/slide89.xml.rels><?xml version="1.0" encoding="UTF-8" standalone="yes"?>
<Relationships xmlns="http://schemas.openxmlformats.org/package/2006/relationships"><Relationship Id="rId8" Type="http://schemas.openxmlformats.org/officeDocument/2006/relationships/image" Target="../media/image143.png"/><Relationship Id="rId3" Type="http://schemas.openxmlformats.org/officeDocument/2006/relationships/image" Target="../media/image138.png"/><Relationship Id="rId7" Type="http://schemas.openxmlformats.org/officeDocument/2006/relationships/image" Target="../media/image142.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141.png"/><Relationship Id="rId5" Type="http://schemas.openxmlformats.org/officeDocument/2006/relationships/image" Target="../media/image140.png"/><Relationship Id="rId4" Type="http://schemas.openxmlformats.org/officeDocument/2006/relationships/image" Target="../media/image139.png"/><Relationship Id="rId9" Type="http://schemas.openxmlformats.org/officeDocument/2006/relationships/image" Target="../media/image14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字方塊 10">
            <a:extLst>
              <a:ext uri="{FF2B5EF4-FFF2-40B4-BE49-F238E27FC236}">
                <a16:creationId xmlns:a16="http://schemas.microsoft.com/office/drawing/2014/main" id="{ACF6178C-4EDE-44AB-0CD0-81BA25FDD094}"/>
              </a:ext>
            </a:extLst>
          </p:cNvPr>
          <p:cNvSpPr txBox="1"/>
          <p:nvPr/>
        </p:nvSpPr>
        <p:spPr>
          <a:xfrm>
            <a:off x="121019" y="2207483"/>
            <a:ext cx="11949962" cy="954107"/>
          </a:xfrm>
          <a:prstGeom prst="rect">
            <a:avLst/>
          </a:prstGeom>
          <a:noFill/>
        </p:spPr>
        <p:txBody>
          <a:bodyPr wrap="square" rtlCol="0">
            <a:spAutoFit/>
          </a:bodyPr>
          <a:lstStyle/>
          <a:p>
            <a:pPr algn="ctr"/>
            <a:r>
              <a:rPr lang="zh-TW" altLang="en-US" sz="2800" b="1" dirty="0">
                <a:latin typeface="標楷體" panose="03000509000000000000" pitchFamily="65" charset="-120"/>
                <a:ea typeface="標楷體" panose="03000509000000000000" pitchFamily="65" charset="-120"/>
              </a:rPr>
              <a:t>以卷積神經網路為基礎之新型可解釋性深度學習模型</a:t>
            </a:r>
            <a:endParaRPr lang="en-US" altLang="zh-TW" sz="2800" b="1" dirty="0">
              <a:latin typeface="標楷體" panose="03000509000000000000" pitchFamily="65" charset="-120"/>
              <a:ea typeface="標楷體" panose="03000509000000000000" pitchFamily="65" charset="-120"/>
            </a:endParaRPr>
          </a:p>
          <a:p>
            <a:pPr algn="ctr"/>
            <a:r>
              <a:rPr lang="en-US" altLang="zh-TW" sz="2800" b="1" dirty="0">
                <a:latin typeface="Times New Roman" panose="02020603050405020304" pitchFamily="18" charset="0"/>
                <a:ea typeface="標楷體" panose="03000509000000000000" pitchFamily="65" charset="-120"/>
                <a:cs typeface="Times New Roman" panose="02020603050405020304" pitchFamily="18" charset="0"/>
              </a:rPr>
              <a:t>A New CNN-Based Interpretable Deep Learning Model</a:t>
            </a:r>
            <a:endParaRPr lang="zh-TW" altLang="en-US" sz="2800" b="1"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2" name="文字方塊 11">
            <a:extLst>
              <a:ext uri="{FF2B5EF4-FFF2-40B4-BE49-F238E27FC236}">
                <a16:creationId xmlns:a16="http://schemas.microsoft.com/office/drawing/2014/main" id="{124D2B25-6B63-48C6-D407-CE5CCF811592}"/>
              </a:ext>
            </a:extLst>
          </p:cNvPr>
          <p:cNvSpPr txBox="1"/>
          <p:nvPr/>
        </p:nvSpPr>
        <p:spPr>
          <a:xfrm>
            <a:off x="3656646" y="4293879"/>
            <a:ext cx="4845230" cy="830997"/>
          </a:xfrm>
          <a:prstGeom prst="rect">
            <a:avLst/>
          </a:prstGeom>
          <a:noFill/>
        </p:spPr>
        <p:txBody>
          <a:bodyPr wrap="square" rtlCol="0">
            <a:spAutoFit/>
          </a:bodyPr>
          <a:lstStyle/>
          <a:p>
            <a:pPr algn="ctr"/>
            <a:r>
              <a:rPr lang="zh-TW" altLang="en-US" sz="2400" dirty="0">
                <a:latin typeface="標楷體" panose="03000509000000000000" pitchFamily="65" charset="-120"/>
                <a:ea typeface="標楷體" panose="03000509000000000000" pitchFamily="65" charset="-120"/>
              </a:rPr>
              <a:t>研究生：凃建名</a:t>
            </a:r>
            <a:endParaRPr lang="en-US" altLang="zh-TW" sz="2400" dirty="0">
              <a:latin typeface="標楷體" panose="03000509000000000000" pitchFamily="65" charset="-120"/>
              <a:ea typeface="標楷體" panose="03000509000000000000" pitchFamily="65" charset="-120"/>
            </a:endParaRPr>
          </a:p>
          <a:p>
            <a:pPr algn="ctr"/>
            <a:r>
              <a:rPr lang="zh-TW" altLang="en-US" sz="2400" dirty="0">
                <a:latin typeface="標楷體" panose="03000509000000000000" pitchFamily="65" charset="-120"/>
                <a:ea typeface="標楷體" panose="03000509000000000000" pitchFamily="65" charset="-120"/>
              </a:rPr>
              <a:t>指導教授：蘇木春 博士</a:t>
            </a:r>
          </a:p>
        </p:txBody>
      </p:sp>
      <p:sp>
        <p:nvSpPr>
          <p:cNvPr id="3" name="投影片編號版面配置區 2">
            <a:extLst>
              <a:ext uri="{FF2B5EF4-FFF2-40B4-BE49-F238E27FC236}">
                <a16:creationId xmlns:a16="http://schemas.microsoft.com/office/drawing/2014/main" id="{37B3BBB7-E16B-4CCE-B7CA-77B000F9F528}"/>
              </a:ext>
            </a:extLst>
          </p:cNvPr>
          <p:cNvSpPr>
            <a:spLocks noGrp="1"/>
          </p:cNvSpPr>
          <p:nvPr>
            <p:ph type="sldNum" sz="quarter" idx="12"/>
          </p:nvPr>
        </p:nvSpPr>
        <p:spPr/>
        <p:txBody>
          <a:bodyPr/>
          <a:lstStyle/>
          <a:p>
            <a:fld id="{E5C60907-9731-46B4-A33D-FDF5DC3BFF3C}" type="slidenum">
              <a:rPr lang="zh-TW" altLang="en-US" smtClean="0"/>
              <a:t>1</a:t>
            </a:fld>
            <a:endParaRPr lang="zh-TW" altLang="en-US"/>
          </a:p>
        </p:txBody>
      </p:sp>
    </p:spTree>
    <p:extLst>
      <p:ext uri="{BB962C8B-B14F-4D97-AF65-F5344CB8AC3E}">
        <p14:creationId xmlns:p14="http://schemas.microsoft.com/office/powerpoint/2010/main" val="31239435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425764" y="539756"/>
            <a:ext cx="7340471" cy="646331"/>
          </a:xfrm>
          <a:prstGeom prst="rect">
            <a:avLst/>
          </a:prstGeom>
          <a:noFill/>
        </p:spPr>
        <p:txBody>
          <a:bodyPr wrap="none" rtlCol="0">
            <a:spAutoFit/>
          </a:bodyPr>
          <a:lstStyle/>
          <a:p>
            <a:pPr algn="ctr"/>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solidFill>
                  <a:srgbClr val="000000"/>
                </a:solidFill>
                <a:latin typeface="標楷體" panose="03000509000000000000" pitchFamily="65" charset="-120"/>
                <a:ea typeface="標楷體" panose="03000509000000000000" pitchFamily="65" charset="-120"/>
              </a:rPr>
              <a:t>視網膜</a:t>
            </a:r>
            <a:r>
              <a:rPr lang="en-US" altLang="zh-TW" sz="3600" dirty="0">
                <a:solidFill>
                  <a:srgbClr val="000000"/>
                </a:solidFill>
                <a:latin typeface="標楷體" panose="03000509000000000000" pitchFamily="65" charset="-120"/>
                <a:ea typeface="標楷體" panose="03000509000000000000" pitchFamily="65" charset="-120"/>
              </a:rPr>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221294" y="1411043"/>
            <a:ext cx="6206049" cy="341632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視網膜主要負責將接收到的外界光線轉換電位並送到外膝體中</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視網膜基礎構造</a:t>
            </a:r>
            <a:endParaRPr lang="en-US" altLang="zh-TW" sz="2400" dirty="0"/>
          </a:p>
          <a:p>
            <a:pPr marL="800100" lvl="1" indent="-342900">
              <a:buFont typeface="Arial" panose="020B0604020202020204" pitchFamily="34" charset="0"/>
              <a:buChar char="•"/>
            </a:pPr>
            <a:r>
              <a:rPr lang="zh-TW" altLang="en-US" sz="2400" dirty="0"/>
              <a:t>感光細胞：將輸入的光轉化為動作電位</a:t>
            </a:r>
            <a:endParaRPr lang="en-US" altLang="zh-TW" sz="2400" dirty="0"/>
          </a:p>
          <a:p>
            <a:pPr marL="800100" lvl="1" indent="-342900">
              <a:buFont typeface="Arial" panose="020B0604020202020204" pitchFamily="34" charset="0"/>
              <a:buChar char="•"/>
            </a:pPr>
            <a:r>
              <a:rPr lang="zh-TW" altLang="en-US" sz="2400" dirty="0"/>
              <a:t>雙極細胞：將感光細胞的電位傳送到神經節細胞</a:t>
            </a:r>
            <a:endParaRPr lang="en-US" altLang="zh-TW" sz="2400" dirty="0"/>
          </a:p>
          <a:p>
            <a:pPr marL="800100" lvl="1" indent="-342900">
              <a:buFont typeface="Arial" panose="020B0604020202020204" pitchFamily="34" charset="0"/>
              <a:buChar char="•"/>
            </a:pPr>
            <a:r>
              <a:rPr lang="zh-TW" altLang="en-US" sz="2400" dirty="0"/>
              <a:t>水平細胞、無長突細胞：調節電位傳遞</a:t>
            </a:r>
            <a:endParaRPr lang="en-US" altLang="zh-TW" sz="2400" dirty="0"/>
          </a:p>
          <a:p>
            <a:pPr marL="800100" lvl="1" indent="-342900">
              <a:buFont typeface="Arial" panose="020B0604020202020204" pitchFamily="34" charset="0"/>
              <a:buChar char="•"/>
            </a:pPr>
            <a:r>
              <a:rPr lang="zh-TW" altLang="en-US" sz="2400" dirty="0"/>
              <a:t>神經節細胞：將資訊傳輸到外膝體之中</a:t>
            </a:r>
            <a:endParaRPr lang="zh-TW" altLang="en-US"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10</a:t>
            </a:fld>
            <a:endParaRPr lang="zh-TW" altLang="en-US"/>
          </a:p>
        </p:txBody>
      </p:sp>
      <p:pic>
        <p:nvPicPr>
          <p:cNvPr id="6" name="圖片 5">
            <a:extLst>
              <a:ext uri="{FF2B5EF4-FFF2-40B4-BE49-F238E27FC236}">
                <a16:creationId xmlns:a16="http://schemas.microsoft.com/office/drawing/2014/main" id="{7B9001E2-8D54-4F7A-894A-99DB09BF46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99879" y="1186087"/>
            <a:ext cx="3433136" cy="4865668"/>
          </a:xfrm>
          <a:prstGeom prst="rect">
            <a:avLst/>
          </a:prstGeom>
        </p:spPr>
      </p:pic>
    </p:spTree>
    <p:extLst>
      <p:ext uri="{BB962C8B-B14F-4D97-AF65-F5344CB8AC3E}">
        <p14:creationId xmlns:p14="http://schemas.microsoft.com/office/powerpoint/2010/main" val="104401283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678805" y="513877"/>
            <a:ext cx="7340471" cy="646331"/>
          </a:xfrm>
          <a:prstGeom prst="rect">
            <a:avLst/>
          </a:prstGeom>
          <a:noFill/>
        </p:spPr>
        <p:txBody>
          <a:bodyPr wrap="none" rtlCol="0">
            <a:spAutoFit/>
          </a:bodyPr>
          <a:lstStyle/>
          <a:p>
            <a:pPr algn="ctr"/>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solidFill>
                  <a:srgbClr val="000000"/>
                </a:solidFill>
                <a:latin typeface="標楷體" panose="03000509000000000000" pitchFamily="65" charset="-120"/>
                <a:ea typeface="標楷體" panose="03000509000000000000" pitchFamily="65" charset="-120"/>
              </a:rPr>
              <a:t>視網膜</a:t>
            </a:r>
            <a:r>
              <a:rPr lang="en-US" altLang="zh-TW" sz="3600" dirty="0">
                <a:solidFill>
                  <a:srgbClr val="000000"/>
                </a:solidFill>
                <a:latin typeface="標楷體" panose="03000509000000000000" pitchFamily="65" charset="-120"/>
                <a:ea typeface="標楷體" panose="03000509000000000000" pitchFamily="65" charset="-120"/>
              </a:rPr>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11</a:t>
            </a:fld>
            <a:endParaRPr lang="zh-TW" altLang="en-US"/>
          </a:p>
        </p:txBody>
      </p:sp>
      <p:pic>
        <p:nvPicPr>
          <p:cNvPr id="5" name="圖片 4">
            <a:extLst>
              <a:ext uri="{FF2B5EF4-FFF2-40B4-BE49-F238E27FC236}">
                <a16:creationId xmlns:a16="http://schemas.microsoft.com/office/drawing/2014/main" id="{44804A14-3629-44F3-8A32-B55F2A754F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4295" y="1401747"/>
            <a:ext cx="4550849" cy="5456253"/>
          </a:xfrm>
          <a:prstGeom prst="rect">
            <a:avLst/>
          </a:prstGeom>
        </p:spPr>
      </p:pic>
      <p:sp>
        <p:nvSpPr>
          <p:cNvPr id="6" name="文字方塊 5">
            <a:extLst>
              <a:ext uri="{FF2B5EF4-FFF2-40B4-BE49-F238E27FC236}">
                <a16:creationId xmlns:a16="http://schemas.microsoft.com/office/drawing/2014/main" id="{A269C840-6EAF-4B57-A52D-8DAE949BAE0E}"/>
              </a:ext>
            </a:extLst>
          </p:cNvPr>
          <p:cNvSpPr txBox="1"/>
          <p:nvPr/>
        </p:nvSpPr>
        <p:spPr>
          <a:xfrm>
            <a:off x="798600" y="1505933"/>
            <a:ext cx="5550441" cy="1938992"/>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TW" altLang="en-US" sz="2400" dirty="0"/>
              <a:t>在</a:t>
            </a:r>
            <a:r>
              <a:rPr lang="en-US" altLang="zh-TW" sz="2400" dirty="0"/>
              <a:t>2013</a:t>
            </a:r>
            <a:r>
              <a:rPr lang="zh-TW" altLang="en-US" sz="2400" dirty="0"/>
              <a:t>年 </a:t>
            </a:r>
            <a:r>
              <a:rPr lang="en-US" altLang="zh-TW" sz="2400" dirty="0"/>
              <a:t>H. Baier</a:t>
            </a:r>
            <a:r>
              <a:rPr lang="zh-TW" altLang="en-US" sz="2400" dirty="0"/>
              <a:t>等人發現視網膜除了感知光線之外，不同變種的雙極細胞進行不同平行處理，偵測出影像不同方面的資訊，像是紅藍綠、輪廓、運動方向等等。</a:t>
            </a:r>
            <a:endParaRPr lang="en-US" altLang="zh-TW" sz="2400" dirty="0"/>
          </a:p>
        </p:txBody>
      </p:sp>
    </p:spTree>
    <p:extLst>
      <p:ext uri="{BB962C8B-B14F-4D97-AF65-F5344CB8AC3E}">
        <p14:creationId xmlns:p14="http://schemas.microsoft.com/office/powerpoint/2010/main" val="36816343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002845" y="544971"/>
            <a:ext cx="6186309"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solidFill>
                  <a:srgbClr val="000000"/>
                </a:solidFill>
                <a:latin typeface="標楷體" panose="03000509000000000000" pitchFamily="65" charset="-120"/>
                <a:ea typeface="標楷體" panose="03000509000000000000" pitchFamily="65" charset="-120"/>
              </a:rPr>
              <a:t>外膝體</a:t>
            </a: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8" y="1305454"/>
            <a:ext cx="10047341" cy="193899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外側膝狀體</a:t>
            </a:r>
            <a:r>
              <a:rPr lang="en-US" altLang="zh-TW" sz="2400" dirty="0"/>
              <a:t>(</a:t>
            </a:r>
            <a:r>
              <a:rPr lang="zh-TW" altLang="en-US" sz="2400" dirty="0"/>
              <a:t>外膝體</a:t>
            </a:r>
            <a:r>
              <a:rPr lang="en-US" altLang="zh-TW" sz="2400" dirty="0"/>
              <a:t>)</a:t>
            </a:r>
            <a:r>
              <a:rPr lang="zh-TW" altLang="en-US" sz="2400" dirty="0"/>
              <a:t>主要負責將視網膜不同的方面資訊</a:t>
            </a:r>
            <a:r>
              <a:rPr lang="en-US" altLang="zh-TW" sz="2400" dirty="0"/>
              <a:t>(</a:t>
            </a:r>
            <a:r>
              <a:rPr lang="zh-TW" altLang="en-US" sz="2400" dirty="0"/>
              <a:t>如</a:t>
            </a:r>
            <a:r>
              <a:rPr lang="en-US" altLang="zh-TW" sz="2400" dirty="0"/>
              <a:t>:</a:t>
            </a:r>
            <a:r>
              <a:rPr lang="zh-TW" altLang="en-US" sz="2400" dirty="0"/>
              <a:t>色彩、輪廓、運動方向</a:t>
            </a:r>
            <a:r>
              <a:rPr lang="en-US" altLang="zh-TW" sz="2400" dirty="0"/>
              <a:t>…)</a:t>
            </a:r>
            <a:r>
              <a:rPr lang="zh-TW" altLang="en-US" sz="2400" dirty="0"/>
              <a:t>傳輸到對應的初級視覺皮質。</a:t>
            </a:r>
            <a:endParaRPr lang="en-US" altLang="zh-TW" sz="2400" dirty="0"/>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外膝體中不同的細胞層也對應著不同視野的半個視網膜，保證了外膝體在資訊傳輸的過程可以保留資訊的空間位置資訊</a:t>
            </a: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12</a:t>
            </a:fld>
            <a:endParaRPr lang="zh-TW" altLang="en-US"/>
          </a:p>
        </p:txBody>
      </p:sp>
      <p:pic>
        <p:nvPicPr>
          <p:cNvPr id="6" name="圖片 5">
            <a:extLst>
              <a:ext uri="{FF2B5EF4-FFF2-40B4-BE49-F238E27FC236}">
                <a16:creationId xmlns:a16="http://schemas.microsoft.com/office/drawing/2014/main" id="{EE3E5441-6824-40FD-9A11-38FE2176B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5947" y="3358599"/>
            <a:ext cx="3627853" cy="3052809"/>
          </a:xfrm>
          <a:prstGeom prst="rect">
            <a:avLst/>
          </a:prstGeom>
        </p:spPr>
      </p:pic>
    </p:spTree>
    <p:extLst>
      <p:ext uri="{BB962C8B-B14F-4D97-AF65-F5344CB8AC3E}">
        <p14:creationId xmlns:p14="http://schemas.microsoft.com/office/powerpoint/2010/main" val="3019188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18076"/>
            <a:ext cx="754565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視覺皮層</a:t>
            </a:r>
            <a:r>
              <a:rPr lang="en-US" altLang="zh-TW" sz="3600" dirty="0"/>
              <a:t>(1/3)</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7" y="1574395"/>
            <a:ext cx="10047341" cy="2677656"/>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視覺皮層又可以分為初級視覺皮層</a:t>
            </a:r>
            <a:r>
              <a:rPr lang="en-US" altLang="zh-TW" sz="2400" dirty="0"/>
              <a:t>(Primary visual cortex, V1)</a:t>
            </a:r>
            <a:r>
              <a:rPr lang="zh-TW" altLang="en-US" sz="2400" dirty="0"/>
              <a:t>和</a:t>
            </a:r>
            <a:r>
              <a:rPr lang="en-US" altLang="zh-TW" sz="2400" dirty="0"/>
              <a:t>V2</a:t>
            </a:r>
            <a:r>
              <a:rPr lang="zh-TW" altLang="en-US" sz="2400" dirty="0"/>
              <a:t>、</a:t>
            </a:r>
            <a:r>
              <a:rPr lang="en-US" altLang="zh-TW" sz="2400" dirty="0"/>
              <a:t>V4</a:t>
            </a:r>
            <a:r>
              <a:rPr lang="zh-TW" altLang="en-US" sz="2400" dirty="0"/>
              <a:t>、</a:t>
            </a:r>
            <a:r>
              <a:rPr lang="en-US" altLang="zh-TW" sz="2400" dirty="0"/>
              <a:t>MT</a:t>
            </a:r>
            <a:r>
              <a:rPr lang="zh-TW" altLang="en-US" sz="2400" dirty="0"/>
              <a:t>層這四層。</a:t>
            </a:r>
            <a:endParaRPr lang="en-US" altLang="zh-TW" sz="2400" dirty="0"/>
          </a:p>
          <a:p>
            <a:endParaRPr lang="en-US" altLang="zh-TW" sz="2400" dirty="0"/>
          </a:p>
          <a:p>
            <a:endParaRPr lang="zh-TW" altLang="en-US" sz="2400" dirty="0"/>
          </a:p>
          <a:p>
            <a:pPr marL="342900" indent="-342900">
              <a:buFont typeface="Arial" panose="020B0604020202020204" pitchFamily="34" charset="0"/>
              <a:buChar char="•"/>
            </a:pPr>
            <a:r>
              <a:rPr lang="en-US" altLang="zh-TW" sz="2400" dirty="0"/>
              <a:t>V1</a:t>
            </a:r>
            <a:r>
              <a:rPr lang="zh-TW" altLang="en-US" sz="2400" dirty="0"/>
              <a:t>負責接收並處理外膝體傳輸進來的顏色、方向、輪廓等視覺資訊，其餘皮層則負責整合和傳遞資訊給下面的皮層。</a:t>
            </a:r>
            <a:endParaRPr lang="en-US" altLang="zh-TW" sz="2400" dirty="0">
              <a:latin typeface="標楷體" panose="03000509000000000000" pitchFamily="65" charset="-120"/>
              <a:ea typeface="標楷體" panose="03000509000000000000" pitchFamily="65" charset="-120"/>
            </a:endParaRPr>
          </a:p>
          <a:p>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13</a:t>
            </a:fld>
            <a:endParaRPr lang="zh-TW" altLang="en-US"/>
          </a:p>
        </p:txBody>
      </p:sp>
    </p:spTree>
    <p:extLst>
      <p:ext uri="{BB962C8B-B14F-4D97-AF65-F5344CB8AC3E}">
        <p14:creationId xmlns:p14="http://schemas.microsoft.com/office/powerpoint/2010/main" val="591985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54565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視覺皮層</a:t>
            </a:r>
            <a:r>
              <a:rPr lang="en-US" altLang="zh-TW" sz="3600" dirty="0"/>
              <a:t>(2/3)</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14</a:t>
            </a:fld>
            <a:endParaRPr lang="zh-TW" altLang="en-US"/>
          </a:p>
        </p:txBody>
      </p:sp>
      <p:pic>
        <p:nvPicPr>
          <p:cNvPr id="5" name="圖片 4">
            <a:extLst>
              <a:ext uri="{FF2B5EF4-FFF2-40B4-BE49-F238E27FC236}">
                <a16:creationId xmlns:a16="http://schemas.microsoft.com/office/drawing/2014/main" id="{32340197-C682-4424-A9FA-E93BDC3B08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3169" y="1178817"/>
            <a:ext cx="7909814" cy="5573310"/>
          </a:xfrm>
          <a:prstGeom prst="rect">
            <a:avLst/>
          </a:prstGeom>
        </p:spPr>
      </p:pic>
    </p:spTree>
    <p:extLst>
      <p:ext uri="{BB962C8B-B14F-4D97-AF65-F5344CB8AC3E}">
        <p14:creationId xmlns:p14="http://schemas.microsoft.com/office/powerpoint/2010/main" val="25335930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425764" y="598759"/>
            <a:ext cx="7802136"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solidFill>
                  <a:srgbClr val="000000"/>
                </a:solidFill>
                <a:latin typeface="標楷體" panose="03000509000000000000" pitchFamily="65" charset="-120"/>
                <a:ea typeface="標楷體" panose="03000509000000000000" pitchFamily="65" charset="-120"/>
              </a:rPr>
              <a:t>視覺皮層</a:t>
            </a:r>
            <a:r>
              <a:rPr lang="en-US" altLang="zh-TW" sz="3600" dirty="0">
                <a:solidFill>
                  <a:srgbClr val="000000"/>
                </a:solidFill>
                <a:latin typeface="標楷體" panose="03000509000000000000" pitchFamily="65" charset="-120"/>
                <a:ea typeface="標楷體" panose="03000509000000000000" pitchFamily="65" charset="-120"/>
              </a:rPr>
              <a:t>(3/4)</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241465" y="1700155"/>
            <a:ext cx="5972882" cy="3046988"/>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眼睛會在每一秒鐘快速移動視線的焦點三到四次，但人類的認知上不會有所感覺，這個現象被稱為「眼球跳動」</a:t>
            </a:r>
            <a:r>
              <a:rPr lang="en-US" altLang="zh-TW" sz="2400" dirty="0">
                <a:latin typeface="標楷體" panose="03000509000000000000" pitchFamily="65" charset="-120"/>
                <a:ea typeface="標楷體" panose="03000509000000000000" pitchFamily="65" charset="-120"/>
              </a:rPr>
              <a:t>(Saccade)</a:t>
            </a:r>
            <a:r>
              <a:rPr lang="zh-TW" altLang="en-US" sz="2400" dirty="0">
                <a:latin typeface="標楷體" panose="03000509000000000000" pitchFamily="65" charset="-120"/>
                <a:ea typeface="標楷體" panose="03000509000000000000" pitchFamily="65" charset="-120"/>
              </a:rPr>
              <a:t>。</a:t>
            </a:r>
            <a:endParaRPr lang="en-US" altLang="zh-TW" sz="2400" dirty="0">
              <a:latin typeface="標楷體" panose="03000509000000000000" pitchFamily="65" charset="-120"/>
              <a:ea typeface="標楷體" panose="03000509000000000000" pitchFamily="65" charset="-120"/>
            </a:endParaRPr>
          </a:p>
          <a:p>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透過眼球跳動，眼睛能夠迅速捕捉不同部位的零碎影像，並將這些影像傳送至視覺皮質進行整合。</a:t>
            </a: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15</a:t>
            </a:fld>
            <a:endParaRPr lang="zh-TW" altLang="en-US"/>
          </a:p>
        </p:txBody>
      </p:sp>
      <p:pic>
        <p:nvPicPr>
          <p:cNvPr id="6" name="圖片 5">
            <a:extLst>
              <a:ext uri="{FF2B5EF4-FFF2-40B4-BE49-F238E27FC236}">
                <a16:creationId xmlns:a16="http://schemas.microsoft.com/office/drawing/2014/main" id="{C9C50BAF-D2A6-4AD8-AA84-6A97D52161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3595" y="1339881"/>
            <a:ext cx="3368332" cy="4922947"/>
          </a:xfrm>
          <a:prstGeom prst="rect">
            <a:avLst/>
          </a:prstGeom>
        </p:spPr>
      </p:pic>
    </p:spTree>
    <p:extLst>
      <p:ext uri="{BB962C8B-B14F-4D97-AF65-F5344CB8AC3E}">
        <p14:creationId xmlns:p14="http://schemas.microsoft.com/office/powerpoint/2010/main" val="38524453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54565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視覺皮層</a:t>
            </a:r>
            <a:r>
              <a:rPr lang="en-US" altLang="zh-TW" sz="3600" dirty="0"/>
              <a:t>(3/4)</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5" y="1439924"/>
            <a:ext cx="10047341" cy="1200329"/>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V1</a:t>
            </a:r>
            <a:r>
              <a:rPr lang="zh-TW" altLang="en-US" sz="2400" dirty="0"/>
              <a:t>，</a:t>
            </a:r>
            <a:r>
              <a:rPr lang="en-US" altLang="zh-TW" sz="2400" dirty="0"/>
              <a:t>V2</a:t>
            </a:r>
            <a:r>
              <a:rPr lang="zh-TW" altLang="en-US" sz="2400" dirty="0"/>
              <a:t>，</a:t>
            </a:r>
            <a:r>
              <a:rPr lang="en-US" altLang="zh-TW" sz="2400" dirty="0"/>
              <a:t>V4</a:t>
            </a:r>
            <a:r>
              <a:rPr lang="zh-TW" altLang="en-US" sz="2400" dirty="0"/>
              <a:t>，</a:t>
            </a:r>
            <a:r>
              <a:rPr lang="en-US" altLang="zh-TW" sz="2400" dirty="0"/>
              <a:t>MT</a:t>
            </a:r>
            <a:r>
              <a:rPr lang="zh-TW" altLang="en-US" sz="2400" dirty="0"/>
              <a:t> 皮質層是由許多小皮質層組成</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這些小皮質層主要工作為找出輸入間的關係並</a:t>
            </a:r>
            <a:r>
              <a:rPr lang="zh-TW" altLang="en-US" sz="2400" dirty="0"/>
              <a:t>記憶皮質相關序列</a:t>
            </a: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16</a:t>
            </a:fld>
            <a:endParaRPr lang="zh-TW" altLang="en-US"/>
          </a:p>
        </p:txBody>
      </p:sp>
      <p:pic>
        <p:nvPicPr>
          <p:cNvPr id="6" name="圖片 5">
            <a:extLst>
              <a:ext uri="{FF2B5EF4-FFF2-40B4-BE49-F238E27FC236}">
                <a16:creationId xmlns:a16="http://schemas.microsoft.com/office/drawing/2014/main" id="{C496376A-FD1F-4BD6-85DA-048D69CC82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5119" y="3237271"/>
            <a:ext cx="10092580" cy="2995126"/>
          </a:xfrm>
          <a:prstGeom prst="rect">
            <a:avLst/>
          </a:prstGeom>
        </p:spPr>
      </p:pic>
    </p:spTree>
    <p:extLst>
      <p:ext uri="{BB962C8B-B14F-4D97-AF65-F5344CB8AC3E}">
        <p14:creationId xmlns:p14="http://schemas.microsoft.com/office/powerpoint/2010/main" val="305790720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602496" cy="646331"/>
          </a:xfrm>
          <a:prstGeom prst="rect">
            <a:avLst/>
          </a:prstGeom>
          <a:noFill/>
        </p:spPr>
        <p:txBody>
          <a:bodyPr wrap="square" rtlCol="0">
            <a:spAutoFit/>
          </a:bodyPr>
          <a:lstStyle/>
          <a:p>
            <a:r>
              <a:rPr lang="en-US" altLang="zh-TW" sz="3600" dirty="0">
                <a:latin typeface="+mj-lt"/>
                <a:ea typeface="標楷體" panose="03000509000000000000" pitchFamily="65" charset="-120"/>
              </a:rPr>
              <a:t>CNN-based Interpretable Model</a:t>
            </a:r>
            <a:r>
              <a:rPr lang="zh-TW" altLang="en-US" sz="3600" dirty="0">
                <a:latin typeface="+mj-lt"/>
                <a:ea typeface="標楷體" panose="03000509000000000000" pitchFamily="65" charset="-120"/>
              </a:rPr>
              <a:t> </a:t>
            </a:r>
            <a:r>
              <a:rPr lang="en-US" altLang="zh-TW" sz="3600" dirty="0"/>
              <a:t>(1/5)</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5" y="1439924"/>
            <a:ext cx="10047341" cy="2308324"/>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CNN-based Interpretable Model(CIM)[5] </a:t>
            </a:r>
            <a:r>
              <a:rPr lang="zh-TW" altLang="en-US" sz="2400" dirty="0"/>
              <a:t>為 </a:t>
            </a:r>
            <a:r>
              <a:rPr lang="en-US" altLang="zh-TW" sz="2400" dirty="0"/>
              <a:t>Yang </a:t>
            </a:r>
            <a:r>
              <a:rPr lang="zh-TW" altLang="en-US" sz="2400" dirty="0"/>
              <a:t>等人於 </a:t>
            </a:r>
            <a:r>
              <a:rPr lang="en-US" altLang="zh-TW" sz="2400" dirty="0"/>
              <a:t>2023 </a:t>
            </a:r>
            <a:r>
              <a:rPr lang="zh-TW" altLang="en-US" sz="2400" dirty="0"/>
              <a:t>年提出模擬視覺皮層階層架構和影像的空間性關係來解釋深度學習過程的可解釋性模型</a:t>
            </a: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t>多層結構</a:t>
            </a:r>
            <a:r>
              <a:rPr lang="zh-TW" altLang="en-US" sz="2400" dirty="0">
                <a:latin typeface="標楷體" panose="03000509000000000000" pitchFamily="65" charset="-120"/>
                <a:ea typeface="標楷體" panose="03000509000000000000" pitchFamily="65" charset="-120"/>
              </a:rPr>
              <a:t>，</a:t>
            </a:r>
            <a:r>
              <a:rPr lang="zh-TW" altLang="en-US" sz="2400" dirty="0"/>
              <a:t>每層由三個部分組成</a:t>
            </a:r>
            <a:r>
              <a:rPr lang="en-US" altLang="zh-TW" sz="2400" dirty="0"/>
              <a:t>: </a:t>
            </a:r>
            <a:r>
              <a:rPr lang="zh-TW" altLang="en-US" sz="2400" dirty="0"/>
              <a:t>高斯卷積模組、</a:t>
            </a:r>
            <a:r>
              <a:rPr lang="en-US" altLang="zh-TW" sz="2400" dirty="0"/>
              <a:t> </a:t>
            </a:r>
            <a:r>
              <a:rPr lang="en-US" altLang="zh-TW" sz="2400" dirty="0" err="1"/>
              <a:t>cReLU</a:t>
            </a:r>
            <a:r>
              <a:rPr lang="zh-TW" altLang="en-US" sz="2400" dirty="0"/>
              <a:t>函數、空間位置保留合併機制</a:t>
            </a:r>
            <a:endParaRPr lang="en-US" altLang="zh-TW" sz="2400" dirty="0"/>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17</a:t>
            </a:fld>
            <a:endParaRPr lang="zh-TW" altLang="en-US"/>
          </a:p>
        </p:txBody>
      </p:sp>
      <p:pic>
        <p:nvPicPr>
          <p:cNvPr id="5" name="圖片 4">
            <a:extLst>
              <a:ext uri="{FF2B5EF4-FFF2-40B4-BE49-F238E27FC236}">
                <a16:creationId xmlns:a16="http://schemas.microsoft.com/office/drawing/2014/main" id="{ECD7BD29-6889-43D3-8FC8-2DA2E7150B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2190" y="3888980"/>
            <a:ext cx="10064454" cy="2468640"/>
          </a:xfrm>
          <a:prstGeom prst="rect">
            <a:avLst/>
          </a:prstGeom>
        </p:spPr>
      </p:pic>
    </p:spTree>
    <p:extLst>
      <p:ext uri="{BB962C8B-B14F-4D97-AF65-F5344CB8AC3E}">
        <p14:creationId xmlns:p14="http://schemas.microsoft.com/office/powerpoint/2010/main" val="10610715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602496" cy="646331"/>
          </a:xfrm>
          <a:prstGeom prst="rect">
            <a:avLst/>
          </a:prstGeom>
          <a:noFill/>
        </p:spPr>
        <p:txBody>
          <a:bodyPr wrap="square" rtlCol="0">
            <a:spAutoFit/>
          </a:bodyPr>
          <a:lstStyle/>
          <a:p>
            <a:r>
              <a:rPr lang="en-US" altLang="zh-TW" sz="3600" dirty="0">
                <a:latin typeface="+mj-lt"/>
                <a:ea typeface="標楷體" panose="03000509000000000000" pitchFamily="65" charset="-120"/>
              </a:rPr>
              <a:t>CNN-based Interpretable Model</a:t>
            </a:r>
            <a:r>
              <a:rPr lang="zh-TW" altLang="en-US" sz="3600" dirty="0">
                <a:latin typeface="+mj-lt"/>
                <a:ea typeface="標楷體" panose="03000509000000000000" pitchFamily="65" charset="-120"/>
              </a:rPr>
              <a:t> </a:t>
            </a:r>
            <a:r>
              <a:rPr lang="en-US" altLang="zh-TW" sz="3600" dirty="0"/>
              <a:t>(2/5)</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5" y="1439924"/>
            <a:ext cx="10047341" cy="378565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高斯卷積模組：使用高斯函數取代原始卷積操作中的內積進行特徵提取</a:t>
            </a:r>
            <a:endParaRPr lang="en-US" altLang="zh-TW" sz="2400" dirty="0"/>
          </a:p>
          <a:p>
            <a:endParaRPr lang="en-US" altLang="zh-TW" sz="2400" dirty="0"/>
          </a:p>
          <a:p>
            <a:endParaRPr lang="en-US" altLang="zh-TW" sz="2400" dirty="0"/>
          </a:p>
          <a:p>
            <a:endParaRPr lang="en-US" altLang="zh-TW" sz="2400" dirty="0"/>
          </a:p>
          <a:p>
            <a:pPr marL="342900" indent="-342900">
              <a:buFont typeface="Arial" panose="020B0604020202020204" pitchFamily="34" charset="0"/>
              <a:buChar char="•"/>
            </a:pPr>
            <a:r>
              <a:rPr lang="en-US" altLang="zh-TW" sz="2400" dirty="0" err="1"/>
              <a:t>cReLU</a:t>
            </a:r>
            <a:r>
              <a:rPr lang="zh-TW" altLang="en-US" sz="2400" dirty="0"/>
              <a:t>函數：新提出的變形 </a:t>
            </a:r>
            <a:r>
              <a:rPr lang="en-US" altLang="zh-TW" sz="2400" dirty="0" err="1"/>
              <a:t>ReLU</a:t>
            </a:r>
            <a:r>
              <a:rPr lang="en-US" altLang="zh-TW" sz="2400" dirty="0"/>
              <a:t> </a:t>
            </a:r>
            <a:r>
              <a:rPr lang="zh-TW" altLang="en-US" sz="2400" dirty="0"/>
              <a:t>函數稱為 </a:t>
            </a:r>
            <a:r>
              <a:rPr lang="en-US" altLang="zh-TW" sz="2400" dirty="0"/>
              <a:t>changed </a:t>
            </a:r>
            <a:r>
              <a:rPr lang="en-US" altLang="zh-TW" sz="2400" dirty="0" err="1"/>
              <a:t>ReLU</a:t>
            </a:r>
            <a:r>
              <a:rPr lang="en-US" altLang="zh-TW" sz="2400" dirty="0"/>
              <a:t>(</a:t>
            </a:r>
            <a:r>
              <a:rPr lang="zh-TW" altLang="en-US" sz="2400" dirty="0"/>
              <a:t>簡稱為 </a:t>
            </a:r>
            <a:r>
              <a:rPr lang="en-US" altLang="zh-TW" sz="2400" dirty="0" err="1"/>
              <a:t>cReLU</a:t>
            </a:r>
            <a:r>
              <a:rPr lang="en-US" altLang="zh-TW" sz="2400" dirty="0"/>
              <a:t>) </a:t>
            </a:r>
            <a:r>
              <a:rPr lang="zh-TW" altLang="en-US" sz="2400" dirty="0"/>
              <a:t>來過濾不重要的特徵</a:t>
            </a:r>
            <a:endParaRPr lang="en-US" altLang="zh-TW" sz="2400" dirty="0"/>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a:p>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18</a:t>
            </a:fld>
            <a:endParaRPr lang="zh-TW" altLang="en-US"/>
          </a:p>
        </p:txBody>
      </p:sp>
      <p:pic>
        <p:nvPicPr>
          <p:cNvPr id="6" name="圖片 5">
            <a:extLst>
              <a:ext uri="{FF2B5EF4-FFF2-40B4-BE49-F238E27FC236}">
                <a16:creationId xmlns:a16="http://schemas.microsoft.com/office/drawing/2014/main" id="{DC2AF5EA-A9B0-4BD5-B866-DA8A09EC851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771669" y="4143334"/>
            <a:ext cx="4648651" cy="1053028"/>
          </a:xfrm>
          <a:prstGeom prst="rect">
            <a:avLst/>
          </a:prstGeom>
        </p:spPr>
      </p:pic>
    </p:spTree>
    <p:extLst>
      <p:ext uri="{BB962C8B-B14F-4D97-AF65-F5344CB8AC3E}">
        <p14:creationId xmlns:p14="http://schemas.microsoft.com/office/powerpoint/2010/main" val="14749637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602496" cy="646331"/>
          </a:xfrm>
          <a:prstGeom prst="rect">
            <a:avLst/>
          </a:prstGeom>
          <a:noFill/>
        </p:spPr>
        <p:txBody>
          <a:bodyPr wrap="square" rtlCol="0">
            <a:spAutoFit/>
          </a:bodyPr>
          <a:lstStyle/>
          <a:p>
            <a:r>
              <a:rPr lang="en-US" altLang="zh-TW" sz="3600" dirty="0">
                <a:latin typeface="+mj-lt"/>
                <a:ea typeface="標楷體" panose="03000509000000000000" pitchFamily="65" charset="-120"/>
              </a:rPr>
              <a:t>CNN-based Interpretable Model</a:t>
            </a:r>
            <a:r>
              <a:rPr lang="zh-TW" altLang="en-US" sz="3600" dirty="0">
                <a:latin typeface="+mj-lt"/>
                <a:ea typeface="標楷體" panose="03000509000000000000" pitchFamily="65" charset="-120"/>
              </a:rPr>
              <a:t> </a:t>
            </a:r>
            <a:r>
              <a:rPr lang="en-US" altLang="zh-TW" sz="3600" dirty="0"/>
              <a:t>(3/5)</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5" y="1439924"/>
            <a:ext cx="10047341" cy="193899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空間位置保留合併機制：使用合併公式</a:t>
            </a:r>
            <a:r>
              <a:rPr lang="en-US" altLang="zh-TW" sz="2400" dirty="0"/>
              <a:t>(</a:t>
            </a:r>
            <a:r>
              <a:rPr lang="zh-TW" altLang="en-US" sz="2400" dirty="0"/>
              <a:t>於式 </a:t>
            </a:r>
            <a:r>
              <a:rPr lang="en-US" altLang="zh-TW" sz="2400" dirty="0"/>
              <a:t>(2.2))</a:t>
            </a:r>
            <a:r>
              <a:rPr lang="zh-TW" altLang="en-US" sz="2400" dirty="0"/>
              <a:t>並加入時間遺忘函數 </a:t>
            </a:r>
            <a:r>
              <a:rPr lang="en-US" altLang="zh-TW" sz="2400" dirty="0"/>
              <a:t>(forgetting factor)</a:t>
            </a:r>
            <a:r>
              <a:rPr lang="zh-TW" altLang="en-US" sz="2400" dirty="0"/>
              <a:t> </a:t>
            </a:r>
            <a:r>
              <a:rPr lang="el-GR" altLang="zh-TW" sz="2400" dirty="0"/>
              <a:t>α</a:t>
            </a:r>
            <a:endParaRPr lang="en-US" altLang="zh-TW" sz="2400" dirty="0"/>
          </a:p>
          <a:p>
            <a:endParaRPr lang="en-US" altLang="zh-TW" sz="2400" dirty="0">
              <a:latin typeface="標楷體" panose="03000509000000000000" pitchFamily="65" charset="-120"/>
              <a:ea typeface="標楷體" panose="03000509000000000000" pitchFamily="65" charset="-120"/>
            </a:endParaRPr>
          </a:p>
          <a:p>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19</a:t>
            </a:fld>
            <a:endParaRPr lang="zh-TW" altLang="en-US"/>
          </a:p>
        </p:txBody>
      </p:sp>
      <p:pic>
        <p:nvPicPr>
          <p:cNvPr id="8" name="圖片 7">
            <a:extLst>
              <a:ext uri="{FF2B5EF4-FFF2-40B4-BE49-F238E27FC236}">
                <a16:creationId xmlns:a16="http://schemas.microsoft.com/office/drawing/2014/main" id="{2E054031-A9FB-4F63-BF1E-603A4C8E058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706973" y="2603317"/>
            <a:ext cx="6778053" cy="894434"/>
          </a:xfrm>
          <a:prstGeom prst="rect">
            <a:avLst/>
          </a:prstGeom>
        </p:spPr>
      </p:pic>
      <p:pic>
        <p:nvPicPr>
          <p:cNvPr id="10" name="圖片 9">
            <a:extLst>
              <a:ext uri="{FF2B5EF4-FFF2-40B4-BE49-F238E27FC236}">
                <a16:creationId xmlns:a16="http://schemas.microsoft.com/office/drawing/2014/main" id="{272C2C4B-A8DE-4C09-9682-59146C6E95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4375" y="3640023"/>
            <a:ext cx="4213890" cy="2335699"/>
          </a:xfrm>
          <a:prstGeom prst="rect">
            <a:avLst/>
          </a:prstGeom>
        </p:spPr>
      </p:pic>
    </p:spTree>
    <p:extLst>
      <p:ext uri="{BB962C8B-B14F-4D97-AF65-F5344CB8AC3E}">
        <p14:creationId xmlns:p14="http://schemas.microsoft.com/office/powerpoint/2010/main" val="297362721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221ED8DA-0359-4065-850C-3F99F5653119}"/>
              </a:ext>
            </a:extLst>
          </p:cNvPr>
          <p:cNvSpPr>
            <a:spLocks noGrp="1"/>
          </p:cNvSpPr>
          <p:nvPr>
            <p:ph type="sldNum" sz="quarter" idx="12"/>
          </p:nvPr>
        </p:nvSpPr>
        <p:spPr/>
        <p:txBody>
          <a:bodyPr/>
          <a:lstStyle/>
          <a:p>
            <a:fld id="{E5C60907-9731-46B4-A33D-FDF5DC3BFF3C}" type="slidenum">
              <a:rPr lang="zh-TW" altLang="en-US" smtClean="0"/>
              <a:t>2</a:t>
            </a:fld>
            <a:endParaRPr lang="zh-TW" altLang="en-US"/>
          </a:p>
        </p:txBody>
      </p:sp>
      <p:sp>
        <p:nvSpPr>
          <p:cNvPr id="7" name="文字方塊 6">
            <a:extLst>
              <a:ext uri="{FF2B5EF4-FFF2-40B4-BE49-F238E27FC236}">
                <a16:creationId xmlns:a16="http://schemas.microsoft.com/office/drawing/2014/main" id="{94317B76-FBA2-4D5F-8917-D6EDEA3B47E6}"/>
              </a:ext>
            </a:extLst>
          </p:cNvPr>
          <p:cNvSpPr txBox="1"/>
          <p:nvPr/>
        </p:nvSpPr>
        <p:spPr>
          <a:xfrm>
            <a:off x="4618670" y="534127"/>
            <a:ext cx="295465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論文更正部分</a:t>
            </a:r>
            <a:endParaRPr lang="en-US" altLang="zh-TW" sz="3600" dirty="0">
              <a:solidFill>
                <a:srgbClr val="000000"/>
              </a:solidFill>
              <a:latin typeface="標楷體" panose="03000509000000000000" pitchFamily="65" charset="-120"/>
              <a:ea typeface="標楷體" panose="03000509000000000000" pitchFamily="65" charset="-120"/>
            </a:endParaRPr>
          </a:p>
        </p:txBody>
      </p:sp>
      <p:sp>
        <p:nvSpPr>
          <p:cNvPr id="8" name="文字方塊 7">
            <a:extLst>
              <a:ext uri="{FF2B5EF4-FFF2-40B4-BE49-F238E27FC236}">
                <a16:creationId xmlns:a16="http://schemas.microsoft.com/office/drawing/2014/main" id="{7E44DE3F-9EA9-4EB4-B04B-A7C4FDC0AA34}"/>
              </a:ext>
            </a:extLst>
          </p:cNvPr>
          <p:cNvSpPr txBox="1"/>
          <p:nvPr/>
        </p:nvSpPr>
        <p:spPr>
          <a:xfrm>
            <a:off x="1300459" y="1397285"/>
            <a:ext cx="9940656" cy="1200329"/>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將原本的</a:t>
            </a:r>
            <a:r>
              <a:rPr lang="en-US" altLang="zh-TW" sz="2400" dirty="0">
                <a:latin typeface="標楷體" panose="03000509000000000000" pitchFamily="65" charset="-120"/>
                <a:ea typeface="標楷體" panose="03000509000000000000" pitchFamily="65" charset="-120"/>
              </a:rPr>
              <a:t>3.4</a:t>
            </a:r>
            <a:r>
              <a:rPr lang="zh-TW" altLang="en-US" sz="2400" dirty="0">
                <a:latin typeface="標楷體" panose="03000509000000000000" pitchFamily="65" charset="-120"/>
                <a:ea typeface="標楷體" panose="03000509000000000000" pitchFamily="65" charset="-120"/>
              </a:rPr>
              <a:t>章節和</a:t>
            </a:r>
            <a:r>
              <a:rPr lang="en-US" altLang="zh-TW" sz="2400" dirty="0">
                <a:latin typeface="標楷體" panose="03000509000000000000" pitchFamily="65" charset="-120"/>
                <a:ea typeface="標楷體" panose="03000509000000000000" pitchFamily="65" charset="-120"/>
              </a:rPr>
              <a:t>3.3</a:t>
            </a:r>
            <a:r>
              <a:rPr lang="zh-TW" altLang="en-US" sz="2400" dirty="0">
                <a:latin typeface="標楷體" panose="03000509000000000000" pitchFamily="65" charset="-120"/>
                <a:ea typeface="標楷體" panose="03000509000000000000" pitchFamily="65" charset="-120"/>
              </a:rPr>
              <a:t>章節互換</a:t>
            </a: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更正</a:t>
            </a:r>
            <a:r>
              <a:rPr lang="en-US" altLang="zh-TW" sz="2400" dirty="0">
                <a:latin typeface="標楷體" panose="03000509000000000000" pitchFamily="65" charset="-120"/>
                <a:ea typeface="標楷體" panose="03000509000000000000" pitchFamily="65" charset="-120"/>
              </a:rPr>
              <a:t>3.4</a:t>
            </a:r>
            <a:r>
              <a:rPr lang="zh-TW" altLang="en-US" sz="2400" dirty="0">
                <a:latin typeface="標楷體" panose="03000509000000000000" pitchFamily="65" charset="-120"/>
                <a:ea typeface="標楷體" panose="03000509000000000000" pitchFamily="65" charset="-120"/>
              </a:rPr>
              <a:t>章節之公式並更新對此公式的敘述</a:t>
            </a: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將原</a:t>
            </a:r>
            <a:r>
              <a:rPr lang="en-US" altLang="zh-TW" sz="2400" dirty="0">
                <a:latin typeface="標楷體" panose="03000509000000000000" pitchFamily="65" charset="-120"/>
                <a:ea typeface="標楷體" panose="03000509000000000000" pitchFamily="65" charset="-120"/>
              </a:rPr>
              <a:t>3.4</a:t>
            </a:r>
            <a:r>
              <a:rPr lang="zh-TW" altLang="en-US" sz="2400" dirty="0">
                <a:latin typeface="標楷體" panose="03000509000000000000" pitchFamily="65" charset="-120"/>
                <a:ea typeface="標楷體" panose="03000509000000000000" pitchFamily="65" charset="-120"/>
              </a:rPr>
              <a:t>章節中的</a:t>
            </a:r>
            <a:r>
              <a:rPr lang="en-US" altLang="zh-TW" sz="2400" dirty="0">
                <a:latin typeface="+mj-lt"/>
                <a:ea typeface="標楷體" panose="03000509000000000000" pitchFamily="65" charset="-120"/>
              </a:rPr>
              <a:t>Triangle </a:t>
            </a:r>
            <a:r>
              <a:rPr lang="en-US" altLang="zh-TW" sz="2400" dirty="0" err="1">
                <a:latin typeface="+mj-lt"/>
                <a:ea typeface="標楷體" panose="03000509000000000000" pitchFamily="65" charset="-120"/>
              </a:rPr>
              <a:t>cReLU</a:t>
            </a:r>
            <a:r>
              <a:rPr lang="zh-TW" altLang="en-US" sz="2400" dirty="0">
                <a:latin typeface="標楷體" panose="03000509000000000000" pitchFamily="65" charset="-120"/>
                <a:ea typeface="標楷體" panose="03000509000000000000" pitchFamily="65" charset="-120"/>
              </a:rPr>
              <a:t>函數的說明移動至</a:t>
            </a:r>
            <a:r>
              <a:rPr lang="en-US" altLang="zh-TW" sz="2400" dirty="0">
                <a:latin typeface="標楷體" panose="03000509000000000000" pitchFamily="65" charset="-120"/>
                <a:ea typeface="標楷體" panose="03000509000000000000" pitchFamily="65" charset="-120"/>
              </a:rPr>
              <a:t>4.4.5</a:t>
            </a:r>
          </a:p>
        </p:txBody>
      </p:sp>
    </p:spTree>
    <p:extLst>
      <p:ext uri="{BB962C8B-B14F-4D97-AF65-F5344CB8AC3E}">
        <p14:creationId xmlns:p14="http://schemas.microsoft.com/office/powerpoint/2010/main" val="1424339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602496" cy="646331"/>
          </a:xfrm>
          <a:prstGeom prst="rect">
            <a:avLst/>
          </a:prstGeom>
          <a:noFill/>
        </p:spPr>
        <p:txBody>
          <a:bodyPr wrap="square" rtlCol="0">
            <a:spAutoFit/>
          </a:bodyPr>
          <a:lstStyle/>
          <a:p>
            <a:r>
              <a:rPr lang="en-US" altLang="zh-TW" sz="3600" dirty="0">
                <a:latin typeface="+mj-lt"/>
                <a:ea typeface="標楷體" panose="03000509000000000000" pitchFamily="65" charset="-120"/>
              </a:rPr>
              <a:t>CNN-based Interpretable Model</a:t>
            </a:r>
            <a:r>
              <a:rPr lang="zh-TW" altLang="en-US" sz="3600" dirty="0">
                <a:latin typeface="+mj-lt"/>
                <a:ea typeface="標楷體" panose="03000509000000000000" pitchFamily="65" charset="-120"/>
              </a:rPr>
              <a:t> </a:t>
            </a:r>
            <a:r>
              <a:rPr lang="en-US" altLang="zh-TW" sz="3600" dirty="0"/>
              <a:t>(4/5)</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5" y="1439924"/>
            <a:ext cx="10047341" cy="193899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特徵圖對應法：</a:t>
            </a:r>
            <a:endParaRPr lang="en-US" altLang="zh-TW" sz="2400" dirty="0"/>
          </a:p>
          <a:p>
            <a:pPr marL="914400" lvl="1" indent="-457200">
              <a:buFont typeface="+mj-lt"/>
              <a:buAutoNum type="arabicPeriod"/>
            </a:pPr>
            <a:r>
              <a:rPr lang="zh-TW" altLang="en-US" sz="2400" dirty="0"/>
              <a:t>視覺化輸入影像中每個區塊在模型中每層的響應圖中找出最大響應</a:t>
            </a:r>
            <a:endParaRPr lang="en-US" altLang="zh-TW" sz="2400" dirty="0"/>
          </a:p>
          <a:p>
            <a:pPr marL="914400" lvl="1" indent="-457200">
              <a:buFont typeface="+mj-lt"/>
              <a:buAutoNum type="arabicPeriod"/>
            </a:pPr>
            <a:r>
              <a:rPr lang="zh-TW" altLang="en-US" sz="2400" dirty="0"/>
              <a:t>藉由最大響應找出找出造成響應的濾波器</a:t>
            </a:r>
            <a:endParaRPr lang="en-US" altLang="zh-TW" sz="2400" dirty="0"/>
          </a:p>
          <a:p>
            <a:pPr marL="914400" lvl="1" indent="-457200">
              <a:buFont typeface="+mj-lt"/>
              <a:buAutoNum type="arabicPeriod"/>
            </a:pPr>
            <a:r>
              <a:rPr lang="zh-TW" altLang="en-US" sz="2400" dirty="0"/>
              <a:t>找出該濾波器的代表影像並填入該區塊所在位置</a:t>
            </a:r>
            <a:endParaRPr lang="en-US" altLang="zh-TW" sz="2400" dirty="0"/>
          </a:p>
          <a:p>
            <a:pPr marL="914400" lvl="1" indent="-457200">
              <a:buFont typeface="+mj-lt"/>
              <a:buAutoNum type="arabicPeriod"/>
            </a:pPr>
            <a:r>
              <a:rPr lang="zh-TW" altLang="en-US" sz="2400" dirty="0"/>
              <a:t>利用所有找出的代表影像組合出輸入影像</a:t>
            </a:r>
            <a:endParaRPr lang="en-US" altLang="zh-TW" sz="2400" dirty="0"/>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20</a:t>
            </a:fld>
            <a:endParaRPr lang="zh-TW" altLang="en-US"/>
          </a:p>
        </p:txBody>
      </p:sp>
      <p:pic>
        <p:nvPicPr>
          <p:cNvPr id="6" name="圖片 5">
            <a:extLst>
              <a:ext uri="{FF2B5EF4-FFF2-40B4-BE49-F238E27FC236}">
                <a16:creationId xmlns:a16="http://schemas.microsoft.com/office/drawing/2014/main" id="{70F92841-34AE-417F-AA4D-551C0187C63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854654" y="3709034"/>
            <a:ext cx="6482681" cy="2066686"/>
          </a:xfrm>
          <a:prstGeom prst="rect">
            <a:avLst/>
          </a:prstGeom>
        </p:spPr>
      </p:pic>
    </p:spTree>
    <p:extLst>
      <p:ext uri="{BB962C8B-B14F-4D97-AF65-F5344CB8AC3E}">
        <p14:creationId xmlns:p14="http://schemas.microsoft.com/office/powerpoint/2010/main" val="27680675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602496" cy="646331"/>
          </a:xfrm>
          <a:prstGeom prst="rect">
            <a:avLst/>
          </a:prstGeom>
          <a:noFill/>
        </p:spPr>
        <p:txBody>
          <a:bodyPr wrap="square" rtlCol="0">
            <a:spAutoFit/>
          </a:bodyPr>
          <a:lstStyle/>
          <a:p>
            <a:r>
              <a:rPr lang="en-US" altLang="zh-TW" sz="3600" dirty="0">
                <a:latin typeface="+mj-lt"/>
                <a:ea typeface="標楷體" panose="03000509000000000000" pitchFamily="65" charset="-120"/>
              </a:rPr>
              <a:t>CNN-based Interpretable Model</a:t>
            </a:r>
            <a:r>
              <a:rPr lang="zh-TW" altLang="en-US" sz="3600" dirty="0">
                <a:latin typeface="+mj-lt"/>
                <a:ea typeface="標楷體" panose="03000509000000000000" pitchFamily="65" charset="-120"/>
              </a:rPr>
              <a:t> </a:t>
            </a:r>
            <a:r>
              <a:rPr lang="en-US" altLang="zh-TW" sz="3600" dirty="0"/>
              <a:t>(5/5)</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100746" y="1571747"/>
            <a:ext cx="10047341" cy="156966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全連接層權重對應法：</a:t>
            </a:r>
            <a:endParaRPr lang="en-US" altLang="zh-TW" sz="2400" dirty="0"/>
          </a:p>
          <a:p>
            <a:pPr marL="914400" lvl="1" indent="-457200">
              <a:buFont typeface="Arial" panose="020B0604020202020204" pitchFamily="34" charset="0"/>
              <a:buChar char="•"/>
            </a:pPr>
            <a:r>
              <a:rPr lang="zh-TW" altLang="en-US" sz="2400" dirty="0"/>
              <a:t>將全連接層的輸入 </a:t>
            </a:r>
            <a:r>
              <a:rPr lang="en-US" altLang="zh-TW" sz="2400" dirty="0"/>
              <a:t>x </a:t>
            </a:r>
            <a:r>
              <a:rPr lang="zh-TW" altLang="en-US" sz="2400" dirty="0"/>
              <a:t>和 全連接層的權重 </a:t>
            </a:r>
            <a:r>
              <a:rPr lang="en-US" altLang="zh-TW" sz="2400" dirty="0"/>
              <a:t>w </a:t>
            </a:r>
            <a:r>
              <a:rPr lang="zh-TW" altLang="en-US" sz="2400" dirty="0"/>
              <a:t>的乘積視為響應圖</a:t>
            </a:r>
            <a:endParaRPr lang="en-US" altLang="zh-TW" sz="2400" dirty="0"/>
          </a:p>
          <a:p>
            <a:pPr marL="914400" lvl="1" indent="-457200">
              <a:buFont typeface="Arial" panose="020B0604020202020204" pitchFamily="34" charset="0"/>
              <a:buChar char="•"/>
            </a:pPr>
            <a:r>
              <a:rPr lang="zh-TW" altLang="en-US" sz="2400" dirty="0"/>
              <a:t>對應的濾波器為最後一個 </a:t>
            </a:r>
            <a:r>
              <a:rPr lang="en-US" altLang="zh-TW" sz="2400" dirty="0"/>
              <a:t>Block </a:t>
            </a:r>
            <a:r>
              <a:rPr lang="zh-TW" altLang="en-US" sz="2400" dirty="0"/>
              <a:t>的濾波器</a:t>
            </a:r>
            <a:endParaRPr lang="en-US" altLang="zh-TW" sz="2400" dirty="0"/>
          </a:p>
          <a:p>
            <a:pPr marL="914400" lvl="1" indent="-457200">
              <a:buFont typeface="Arial" panose="020B0604020202020204" pitchFamily="34" charset="0"/>
              <a:buChar char="•"/>
            </a:pPr>
            <a:r>
              <a:rPr lang="zh-TW" altLang="en-US" sz="2400" dirty="0"/>
              <a:t>透過該濾波器找到對應影像</a:t>
            </a:r>
            <a:endParaRPr lang="en-US" altLang="zh-TW" sz="2400" dirty="0"/>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21</a:t>
            </a:fld>
            <a:endParaRPr lang="zh-TW" altLang="en-US"/>
          </a:p>
        </p:txBody>
      </p:sp>
      <p:pic>
        <p:nvPicPr>
          <p:cNvPr id="5" name="圖片 4">
            <a:extLst>
              <a:ext uri="{FF2B5EF4-FFF2-40B4-BE49-F238E27FC236}">
                <a16:creationId xmlns:a16="http://schemas.microsoft.com/office/drawing/2014/main" id="{B8A68A4C-91BD-4F0D-91A3-CC08167EC2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6077" y="3139481"/>
            <a:ext cx="5552845" cy="3204505"/>
          </a:xfrm>
          <a:prstGeom prst="rect">
            <a:avLst/>
          </a:prstGeom>
        </p:spPr>
      </p:pic>
    </p:spTree>
    <p:extLst>
      <p:ext uri="{BB962C8B-B14F-4D97-AF65-F5344CB8AC3E}">
        <p14:creationId xmlns:p14="http://schemas.microsoft.com/office/powerpoint/2010/main" val="15696406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1605607" y="1391787"/>
            <a:ext cx="10149410" cy="446276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研究動機與目的</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背景知識與文獻回顧</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背景知識</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rgbClr val="000000"/>
                </a:solidFill>
                <a:latin typeface="標楷體" panose="03000509000000000000" pitchFamily="65" charset="-120"/>
                <a:ea typeface="標楷體" panose="03000509000000000000" pitchFamily="65" charset="-120"/>
              </a:rPr>
              <a:t>文獻回顧</a:t>
            </a:r>
            <a:endParaRPr lang="en-US" altLang="zh-TW" sz="2400" dirty="0">
              <a:solidFill>
                <a:srgbClr val="000000"/>
              </a:solidFill>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400" dirty="0"/>
              <a:t>可解釋性人工智慧的演進分類</a:t>
            </a:r>
            <a:endParaRPr lang="en-US" altLang="zh-TW" sz="2400" dirty="0"/>
          </a:p>
          <a:p>
            <a:pPr marL="1485900" lvl="2" indent="-571500">
              <a:buFont typeface="標楷體" panose="03000509000000000000" pitchFamily="65" charset="-120"/>
              <a:buChar char="–"/>
            </a:pPr>
            <a:r>
              <a:rPr lang="zh-TW" altLang="en-US" sz="2400" dirty="0"/>
              <a:t>對於 </a:t>
            </a:r>
            <a:r>
              <a:rPr lang="en-US" altLang="zh-TW" sz="2400" dirty="0"/>
              <a:t>Ante-hoc Explainable Model </a:t>
            </a:r>
            <a:r>
              <a:rPr lang="zh-TW" altLang="en-US" sz="2400" dirty="0"/>
              <a:t>之研究</a:t>
            </a:r>
            <a:endParaRPr lang="en-US" altLang="zh-TW" sz="2400" dirty="0"/>
          </a:p>
          <a:p>
            <a:pPr marL="1485900" lvl="2" indent="-571500">
              <a:buFont typeface="標楷體" panose="03000509000000000000" pitchFamily="65" charset="-120"/>
              <a:buChar char="–"/>
            </a:pPr>
            <a:r>
              <a:rPr lang="zh-TW" altLang="en-US" sz="2400" dirty="0"/>
              <a:t>對於 </a:t>
            </a:r>
            <a:r>
              <a:rPr lang="en-US" altLang="zh-TW" sz="2400" dirty="0"/>
              <a:t>Post-hoc Explainable Method </a:t>
            </a:r>
            <a:r>
              <a:rPr lang="zh-TW" altLang="en-US" sz="2400" dirty="0"/>
              <a:t>之研究</a:t>
            </a:r>
            <a:endParaRPr lang="en-US" altLang="zh-TW" sz="2400" dirty="0"/>
          </a:p>
          <a:p>
            <a:pPr marL="1485900" lvl="2" indent="-571500">
              <a:buFont typeface="標楷體" panose="03000509000000000000" pitchFamily="65" charset="-120"/>
              <a:buChar char="–"/>
            </a:pPr>
            <a:r>
              <a:rPr lang="zh-TW" altLang="en-US" sz="2400" dirty="0"/>
              <a:t>近年可解釋性模型趨勢之研究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
        <p:nvSpPr>
          <p:cNvPr id="7" name="文字方塊 6">
            <a:extLst>
              <a:ext uri="{FF2B5EF4-FFF2-40B4-BE49-F238E27FC236}">
                <a16:creationId xmlns:a16="http://schemas.microsoft.com/office/drawing/2014/main" id="{427B00BF-808D-60E6-E7BF-DBB238FD7A4B}"/>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FA269767-E227-40EB-B937-6F68BF8830AA}"/>
              </a:ext>
            </a:extLst>
          </p:cNvPr>
          <p:cNvSpPr>
            <a:spLocks noGrp="1"/>
          </p:cNvSpPr>
          <p:nvPr>
            <p:ph type="sldNum" sz="quarter" idx="12"/>
          </p:nvPr>
        </p:nvSpPr>
        <p:spPr/>
        <p:txBody>
          <a:bodyPr/>
          <a:lstStyle/>
          <a:p>
            <a:fld id="{E5C60907-9731-46B4-A33D-FDF5DC3BFF3C}" type="slidenum">
              <a:rPr lang="zh-TW" altLang="en-US" smtClean="0"/>
              <a:t>22</a:t>
            </a:fld>
            <a:endParaRPr lang="zh-TW" altLang="en-US"/>
          </a:p>
        </p:txBody>
      </p:sp>
    </p:spTree>
    <p:extLst>
      <p:ext uri="{BB962C8B-B14F-4D97-AF65-F5344CB8AC3E}">
        <p14:creationId xmlns:p14="http://schemas.microsoft.com/office/powerpoint/2010/main" val="1160101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958280" y="438263"/>
            <a:ext cx="6275439" cy="646331"/>
          </a:xfrm>
          <a:prstGeom prst="rect">
            <a:avLst/>
          </a:prstGeom>
          <a:noFill/>
        </p:spPr>
        <p:txBody>
          <a:bodyPr wrap="square" rtlCol="0">
            <a:spAutoFit/>
          </a:bodyPr>
          <a:lstStyle/>
          <a:p>
            <a:pPr marL="0" lvl="2"/>
            <a:r>
              <a:rPr lang="zh-TW" altLang="en-US" sz="3600" dirty="0"/>
              <a:t>可解釋性人工智慧的演進分類</a:t>
            </a:r>
            <a:endParaRPr lang="en-US" altLang="zh-TW" sz="3600" dirty="0"/>
          </a:p>
        </p:txBody>
      </p:sp>
      <p:sp>
        <p:nvSpPr>
          <p:cNvPr id="3" name="投影片編號版面配置區 2">
            <a:extLst>
              <a:ext uri="{FF2B5EF4-FFF2-40B4-BE49-F238E27FC236}">
                <a16:creationId xmlns:a16="http://schemas.microsoft.com/office/drawing/2014/main" id="{D322F6CF-534D-400D-83C3-0A18D8797DB8}"/>
              </a:ext>
            </a:extLst>
          </p:cNvPr>
          <p:cNvSpPr>
            <a:spLocks noGrp="1"/>
          </p:cNvSpPr>
          <p:nvPr>
            <p:ph type="sldNum" sz="quarter" idx="12"/>
          </p:nvPr>
        </p:nvSpPr>
        <p:spPr/>
        <p:txBody>
          <a:bodyPr/>
          <a:lstStyle/>
          <a:p>
            <a:fld id="{E5C60907-9731-46B4-A33D-FDF5DC3BFF3C}" type="slidenum">
              <a:rPr lang="zh-TW" altLang="en-US" smtClean="0"/>
              <a:t>23</a:t>
            </a:fld>
            <a:endParaRPr lang="zh-TW" altLang="en-US"/>
          </a:p>
        </p:txBody>
      </p:sp>
      <p:pic>
        <p:nvPicPr>
          <p:cNvPr id="10" name="圖片 9">
            <a:extLst>
              <a:ext uri="{FF2B5EF4-FFF2-40B4-BE49-F238E27FC236}">
                <a16:creationId xmlns:a16="http://schemas.microsoft.com/office/drawing/2014/main" id="{EAAE5960-B37B-4DC8-857F-7D0ED8E0BF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4887" y="1504222"/>
            <a:ext cx="7902223" cy="4019049"/>
          </a:xfrm>
          <a:prstGeom prst="rect">
            <a:avLst/>
          </a:prstGeom>
        </p:spPr>
      </p:pic>
    </p:spTree>
    <p:extLst>
      <p:ext uri="{BB962C8B-B14F-4D97-AF65-F5344CB8AC3E}">
        <p14:creationId xmlns:p14="http://schemas.microsoft.com/office/powerpoint/2010/main" val="15045282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617752" y="500380"/>
            <a:ext cx="8956491" cy="646331"/>
          </a:xfrm>
          <a:prstGeom prst="rect">
            <a:avLst/>
          </a:prstGeom>
          <a:noFill/>
        </p:spPr>
        <p:txBody>
          <a:bodyPr wrap="none" rtlCol="0">
            <a:spAutoFit/>
          </a:bodyPr>
          <a:lstStyle/>
          <a:p>
            <a:pPr marL="0" lvl="2"/>
            <a:r>
              <a:rPr lang="zh-TW" altLang="en-US" sz="3600" dirty="0"/>
              <a:t>對於 </a:t>
            </a:r>
            <a:r>
              <a:rPr lang="en-US" altLang="zh-TW" sz="3600" dirty="0"/>
              <a:t>Ante-hoc Explainable Model </a:t>
            </a:r>
            <a:r>
              <a:rPr lang="zh-TW" altLang="en-US" sz="3600" dirty="0"/>
              <a:t>之研究</a:t>
            </a:r>
            <a:r>
              <a:rPr lang="en-US" altLang="zh-TW" sz="3600" dirty="0"/>
              <a:t>(1/2)</a:t>
            </a:r>
          </a:p>
        </p:txBody>
      </p:sp>
      <p:sp>
        <p:nvSpPr>
          <p:cNvPr id="3" name="投影片編號版面配置區 2">
            <a:extLst>
              <a:ext uri="{FF2B5EF4-FFF2-40B4-BE49-F238E27FC236}">
                <a16:creationId xmlns:a16="http://schemas.microsoft.com/office/drawing/2014/main" id="{C8EF085F-8DA2-49C9-B912-9B8D80011FAA}"/>
              </a:ext>
            </a:extLst>
          </p:cNvPr>
          <p:cNvSpPr>
            <a:spLocks noGrp="1"/>
          </p:cNvSpPr>
          <p:nvPr>
            <p:ph type="sldNum" sz="quarter" idx="12"/>
          </p:nvPr>
        </p:nvSpPr>
        <p:spPr/>
        <p:txBody>
          <a:bodyPr/>
          <a:lstStyle/>
          <a:p>
            <a:fld id="{E5C60907-9731-46B4-A33D-FDF5DC3BFF3C}" type="slidenum">
              <a:rPr lang="zh-TW" altLang="en-US" smtClean="0"/>
              <a:t>24</a:t>
            </a:fld>
            <a:endParaRPr lang="zh-TW" altLang="en-US"/>
          </a:p>
        </p:txBody>
      </p:sp>
      <p:sp>
        <p:nvSpPr>
          <p:cNvPr id="9" name="文字方塊 8">
            <a:extLst>
              <a:ext uri="{FF2B5EF4-FFF2-40B4-BE49-F238E27FC236}">
                <a16:creationId xmlns:a16="http://schemas.microsoft.com/office/drawing/2014/main" id="{BD3D1EC8-AC7F-47CA-8C00-E677D01509C6}"/>
              </a:ext>
            </a:extLst>
          </p:cNvPr>
          <p:cNvSpPr txBox="1"/>
          <p:nvPr/>
        </p:nvSpPr>
        <p:spPr>
          <a:xfrm>
            <a:off x="1072328" y="1536174"/>
            <a:ext cx="10047341" cy="4154984"/>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本質可解釋性模型 </a:t>
            </a:r>
            <a:r>
              <a:rPr lang="en-US" altLang="zh-TW" sz="2400" dirty="0"/>
              <a:t>(Ante-hoc explainable, </a:t>
            </a:r>
            <a:r>
              <a:rPr lang="en-US" altLang="zh-TW" sz="2400" dirty="0" err="1"/>
              <a:t>Interently</a:t>
            </a:r>
            <a:r>
              <a:rPr lang="en-US" altLang="zh-TW" sz="2400" dirty="0"/>
              <a:t> Interpretable Models)</a:t>
            </a:r>
            <a:r>
              <a:rPr lang="zh-TW" altLang="en-US" sz="2400" dirty="0"/>
              <a:t>，在模型設計時就會考量可解釋性的需求，使得模型本身便具備產生解釋性的能力。</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最著名的模型便是機器學習中的 </a:t>
            </a:r>
            <a:r>
              <a:rPr lang="en-US" altLang="zh-TW" sz="2400" dirty="0"/>
              <a:t>Decision Tree(DT)[16]</a:t>
            </a:r>
            <a:r>
              <a:rPr lang="zh-TW" altLang="en-US" sz="2400" dirty="0"/>
              <a:t>，</a:t>
            </a:r>
            <a:r>
              <a:rPr lang="en-US" altLang="zh-TW" sz="2400" dirty="0"/>
              <a:t>DT </a:t>
            </a:r>
            <a:r>
              <a:rPr lang="zh-TW" altLang="en-US" sz="2400" dirty="0"/>
              <a:t>透過一系列的規則去不斷進行抉擇並且可以很容易地被可視化，使得人們可以容易理解 </a:t>
            </a:r>
            <a:r>
              <a:rPr lang="en-US" altLang="zh-TW" sz="2400" dirty="0"/>
              <a:t>DT </a:t>
            </a:r>
            <a:r>
              <a:rPr lang="zh-TW" altLang="en-US" sz="2400" dirty="0"/>
              <a:t>的決策邏輯，</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這類模型存在一個問題便是必須再訓練模型前找出有效的特徵提取方法，模型的可解釋性與準確度都會因為使用不同的特徵提取方法而造成很大的影響。</a:t>
            </a:r>
            <a:endParaRPr lang="en-US" altLang="zh-TW" sz="2400" dirty="0"/>
          </a:p>
        </p:txBody>
      </p:sp>
    </p:spTree>
    <p:extLst>
      <p:ext uri="{BB962C8B-B14F-4D97-AF65-F5344CB8AC3E}">
        <p14:creationId xmlns:p14="http://schemas.microsoft.com/office/powerpoint/2010/main" val="3635910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C8EF085F-8DA2-49C9-B912-9B8D80011FAA}"/>
              </a:ext>
            </a:extLst>
          </p:cNvPr>
          <p:cNvSpPr>
            <a:spLocks noGrp="1"/>
          </p:cNvSpPr>
          <p:nvPr>
            <p:ph type="sldNum" sz="quarter" idx="12"/>
          </p:nvPr>
        </p:nvSpPr>
        <p:spPr/>
        <p:txBody>
          <a:bodyPr/>
          <a:lstStyle/>
          <a:p>
            <a:fld id="{E5C60907-9731-46B4-A33D-FDF5DC3BFF3C}" type="slidenum">
              <a:rPr lang="zh-TW" altLang="en-US" smtClean="0"/>
              <a:t>25</a:t>
            </a:fld>
            <a:endParaRPr lang="zh-TW" altLang="en-US"/>
          </a:p>
        </p:txBody>
      </p:sp>
      <p:graphicFrame>
        <p:nvGraphicFramePr>
          <p:cNvPr id="4" name="表格 5">
            <a:extLst>
              <a:ext uri="{FF2B5EF4-FFF2-40B4-BE49-F238E27FC236}">
                <a16:creationId xmlns:a16="http://schemas.microsoft.com/office/drawing/2014/main" id="{85577CE6-0BAA-4451-A44E-FB5234EB54AB}"/>
              </a:ext>
            </a:extLst>
          </p:cNvPr>
          <p:cNvGraphicFramePr>
            <a:graphicFrameLocks noGrp="1"/>
          </p:cNvGraphicFramePr>
          <p:nvPr>
            <p:extLst>
              <p:ext uri="{D42A27DB-BD31-4B8C-83A1-F6EECF244321}">
                <p14:modId xmlns:p14="http://schemas.microsoft.com/office/powerpoint/2010/main" val="2677640819"/>
              </p:ext>
            </p:extLst>
          </p:nvPr>
        </p:nvGraphicFramePr>
        <p:xfrm>
          <a:off x="410497" y="2194506"/>
          <a:ext cx="11371004" cy="2839720"/>
        </p:xfrm>
        <a:graphic>
          <a:graphicData uri="http://schemas.openxmlformats.org/drawingml/2006/table">
            <a:tbl>
              <a:tblPr firstRow="1" bandRow="1">
                <a:tableStyleId>{00A15C55-8517-42AA-B614-E9B94910E393}</a:tableStyleId>
              </a:tblPr>
              <a:tblGrid>
                <a:gridCol w="1201294">
                  <a:extLst>
                    <a:ext uri="{9D8B030D-6E8A-4147-A177-3AD203B41FA5}">
                      <a16:colId xmlns:a16="http://schemas.microsoft.com/office/drawing/2014/main" val="859529840"/>
                    </a:ext>
                  </a:extLst>
                </a:gridCol>
                <a:gridCol w="1903241">
                  <a:extLst>
                    <a:ext uri="{9D8B030D-6E8A-4147-A177-3AD203B41FA5}">
                      <a16:colId xmlns:a16="http://schemas.microsoft.com/office/drawing/2014/main" val="3411915464"/>
                    </a:ext>
                  </a:extLst>
                </a:gridCol>
                <a:gridCol w="4129548">
                  <a:extLst>
                    <a:ext uri="{9D8B030D-6E8A-4147-A177-3AD203B41FA5}">
                      <a16:colId xmlns:a16="http://schemas.microsoft.com/office/drawing/2014/main" val="4236018948"/>
                    </a:ext>
                  </a:extLst>
                </a:gridCol>
                <a:gridCol w="4136921">
                  <a:extLst>
                    <a:ext uri="{9D8B030D-6E8A-4147-A177-3AD203B41FA5}">
                      <a16:colId xmlns:a16="http://schemas.microsoft.com/office/drawing/2014/main" val="3605575602"/>
                    </a:ext>
                  </a:extLst>
                </a:gridCol>
              </a:tblGrid>
              <a:tr h="370840">
                <a:tc>
                  <a:txBody>
                    <a:bodyPr/>
                    <a:lstStyle/>
                    <a:p>
                      <a:pPr algn="ctr"/>
                      <a:r>
                        <a:rPr lang="zh-TW" altLang="en-US" dirty="0"/>
                        <a:t>年分</a:t>
                      </a:r>
                    </a:p>
                  </a:txBody>
                  <a:tcPr anchor="ctr"/>
                </a:tc>
                <a:tc>
                  <a:txBody>
                    <a:bodyPr/>
                    <a:lstStyle/>
                    <a:p>
                      <a:pPr algn="ctr"/>
                      <a:r>
                        <a:rPr lang="zh-TW" altLang="en-US" dirty="0"/>
                        <a:t>作者</a:t>
                      </a:r>
                    </a:p>
                  </a:txBody>
                  <a:tcPr anchor="ctr"/>
                </a:tc>
                <a:tc>
                  <a:txBody>
                    <a:bodyPr/>
                    <a:lstStyle/>
                    <a:p>
                      <a:pPr algn="ctr"/>
                      <a:r>
                        <a:rPr lang="zh-TW" altLang="en-US" dirty="0"/>
                        <a:t>模型名稱</a:t>
                      </a:r>
                    </a:p>
                  </a:txBody>
                  <a:tcPr anchor="ctr"/>
                </a:tc>
                <a:tc>
                  <a:txBody>
                    <a:bodyPr/>
                    <a:lstStyle/>
                    <a:p>
                      <a:pPr algn="ctr"/>
                      <a:r>
                        <a:rPr lang="zh-TW" altLang="en-US" dirty="0"/>
                        <a:t>簡介</a:t>
                      </a:r>
                    </a:p>
                  </a:txBody>
                  <a:tcPr anchor="ctr"/>
                </a:tc>
                <a:extLst>
                  <a:ext uri="{0D108BD9-81ED-4DB2-BD59-A6C34878D82A}">
                    <a16:rowId xmlns:a16="http://schemas.microsoft.com/office/drawing/2014/main" val="2915366388"/>
                  </a:ext>
                </a:extLst>
              </a:tr>
              <a:tr h="370840">
                <a:tc>
                  <a:txBody>
                    <a:bodyPr/>
                    <a:lstStyle/>
                    <a:p>
                      <a:pPr algn="ctr"/>
                      <a:r>
                        <a:rPr lang="en-US" altLang="zh-TW" dirty="0"/>
                        <a:t>1991</a:t>
                      </a:r>
                      <a:endParaRPr lang="zh-TW" altLang="en-US" dirty="0"/>
                    </a:p>
                  </a:txBody>
                  <a:tcPr anchor="ctr"/>
                </a:tc>
                <a:tc>
                  <a:txBody>
                    <a:bodyPr/>
                    <a:lstStyle/>
                    <a:p>
                      <a:pPr algn="ctr"/>
                      <a:r>
                        <a:rPr lang="en-US" altLang="zh-TW" dirty="0"/>
                        <a:t>Steven </a:t>
                      </a:r>
                      <a:r>
                        <a:rPr lang="en-US" altLang="zh-TW" dirty="0" err="1"/>
                        <a:t>Salzberg</a:t>
                      </a:r>
                      <a:endParaRPr lang="zh-TW" altLang="en-US" dirty="0"/>
                    </a:p>
                  </a:txBody>
                  <a:tcPr anchor="ctr"/>
                </a:tc>
                <a:tc>
                  <a:txBody>
                    <a:bodyPr/>
                    <a:lstStyle/>
                    <a:p>
                      <a:pPr algn="ctr"/>
                      <a:r>
                        <a:rPr lang="en-US" altLang="zh-TW" dirty="0"/>
                        <a:t>Nest Generalized Exemplar(NGE)</a:t>
                      </a:r>
                      <a:endParaRPr lang="zh-TW" altLang="en-US" dirty="0"/>
                    </a:p>
                  </a:txBody>
                  <a:tcPr anchor="ctr"/>
                </a:tc>
                <a:tc>
                  <a:txBody>
                    <a:bodyPr/>
                    <a:lstStyle/>
                    <a:p>
                      <a:pPr algn="ctr"/>
                      <a:r>
                        <a:rPr lang="zh-TW" altLang="en-US" dirty="0"/>
                        <a:t>透過將特徵映射到歐氏距離 </a:t>
                      </a:r>
                      <a:r>
                        <a:rPr lang="en-US" altLang="zh-TW" dirty="0"/>
                        <a:t>n </a:t>
                      </a:r>
                      <a:r>
                        <a:rPr lang="zh-TW" altLang="en-US" dirty="0"/>
                        <a:t>維空間形成超矩形來儲存與學習特徵的演算法</a:t>
                      </a:r>
                    </a:p>
                  </a:txBody>
                  <a:tcPr anchor="ctr"/>
                </a:tc>
                <a:extLst>
                  <a:ext uri="{0D108BD9-81ED-4DB2-BD59-A6C34878D82A}">
                    <a16:rowId xmlns:a16="http://schemas.microsoft.com/office/drawing/2014/main" val="1653913900"/>
                  </a:ext>
                </a:extLst>
              </a:tr>
              <a:tr h="370840">
                <a:tc>
                  <a:txBody>
                    <a:bodyPr/>
                    <a:lstStyle/>
                    <a:p>
                      <a:pPr algn="ctr"/>
                      <a:r>
                        <a:rPr lang="en-US" altLang="zh-TW" dirty="0"/>
                        <a:t>1993</a:t>
                      </a:r>
                      <a:endParaRPr lang="zh-TW" altLang="en-US" dirty="0"/>
                    </a:p>
                  </a:txBody>
                  <a:tcPr anchor="ctr"/>
                </a:tc>
                <a:tc>
                  <a:txBody>
                    <a:bodyPr/>
                    <a:lstStyle/>
                    <a:p>
                      <a:pPr algn="ctr"/>
                      <a:r>
                        <a:rPr lang="en-US" altLang="zh-TW" dirty="0"/>
                        <a:t>J.-S.R. Jang</a:t>
                      </a:r>
                      <a:endParaRPr lang="zh-TW" altLang="en-US" dirty="0"/>
                    </a:p>
                  </a:txBody>
                  <a:tcPr anchor="ctr"/>
                </a:tc>
                <a:tc>
                  <a:txBody>
                    <a:bodyPr/>
                    <a:lstStyle/>
                    <a:p>
                      <a:pPr algn="ctr"/>
                      <a:r>
                        <a:rPr lang="en-US" altLang="zh-TW" dirty="0"/>
                        <a:t>Adaptive-Network-Based Fuzzy Inference</a:t>
                      </a:r>
                      <a:r>
                        <a:rPr lang="zh-TW" altLang="en-US" dirty="0"/>
                        <a:t> </a:t>
                      </a:r>
                      <a:r>
                        <a:rPr lang="en-US" altLang="zh-TW" dirty="0"/>
                        <a:t>System(ANFIS)</a:t>
                      </a:r>
                      <a:endParaRPr lang="zh-TW" altLang="en-US" dirty="0"/>
                    </a:p>
                  </a:txBody>
                  <a:tcPr anchor="ctr"/>
                </a:tc>
                <a:tc>
                  <a:txBody>
                    <a:bodyPr/>
                    <a:lstStyle/>
                    <a:p>
                      <a:pPr algn="ctr"/>
                      <a:r>
                        <a:rPr lang="zh-TW" altLang="en-US" dirty="0"/>
                        <a:t>將模糊系統與神經網路進行結合，透過神經網路學習模糊規則再經由模糊引擎進行判斷的演算法</a:t>
                      </a:r>
                    </a:p>
                  </a:txBody>
                  <a:tcPr anchor="ctr"/>
                </a:tc>
                <a:extLst>
                  <a:ext uri="{0D108BD9-81ED-4DB2-BD59-A6C34878D82A}">
                    <a16:rowId xmlns:a16="http://schemas.microsoft.com/office/drawing/2014/main" val="2857931275"/>
                  </a:ext>
                </a:extLst>
              </a:tr>
              <a:tr h="370840">
                <a:tc>
                  <a:txBody>
                    <a:bodyPr/>
                    <a:lstStyle/>
                    <a:p>
                      <a:pPr algn="ctr"/>
                      <a:r>
                        <a:rPr lang="en-US" altLang="zh-TW" dirty="0"/>
                        <a:t>2020</a:t>
                      </a:r>
                      <a:endParaRPr lang="zh-TW" altLang="en-US" dirty="0"/>
                    </a:p>
                  </a:txBody>
                  <a:tcPr anchor="ctr"/>
                </a:tc>
                <a:tc>
                  <a:txBody>
                    <a:bodyPr/>
                    <a:lstStyle/>
                    <a:p>
                      <a:pPr algn="ctr"/>
                      <a:r>
                        <a:rPr lang="en-US" altLang="zh-TW" dirty="0"/>
                        <a:t>J. </a:t>
                      </a:r>
                      <a:r>
                        <a:rPr lang="en-US" altLang="zh-TW" dirty="0" err="1"/>
                        <a:t>Hatwell</a:t>
                      </a:r>
                      <a:endParaRPr lang="zh-TW" altLang="en-US" dirty="0"/>
                    </a:p>
                  </a:txBody>
                  <a:tcPr anchor="ctr"/>
                </a:tc>
                <a:tc>
                  <a:txBody>
                    <a:bodyPr/>
                    <a:lstStyle/>
                    <a:p>
                      <a:pPr algn="ctr"/>
                      <a:r>
                        <a:rPr lang="en-US" altLang="zh-TW" dirty="0"/>
                        <a:t>Collection of High Importance Random Path Snippets (CHIRPS)</a:t>
                      </a:r>
                      <a:endParaRPr lang="zh-TW" altLang="en-US" dirty="0"/>
                    </a:p>
                  </a:txBody>
                  <a:tcPr anchor="ctr"/>
                </a:tc>
                <a:tc>
                  <a:txBody>
                    <a:bodyPr/>
                    <a:lstStyle/>
                    <a:p>
                      <a:pPr algn="ctr"/>
                      <a:r>
                        <a:rPr lang="zh-TW" altLang="en-US" dirty="0"/>
                        <a:t>以</a:t>
                      </a:r>
                      <a:r>
                        <a:rPr lang="en-US" altLang="zh-TW" dirty="0"/>
                        <a:t>Random Forest</a:t>
                      </a:r>
                      <a:r>
                        <a:rPr lang="zh-TW" altLang="en-US" dirty="0"/>
                        <a:t>為基礎，選出頻繁出現的決策路徑，建立</a:t>
                      </a:r>
                      <a:r>
                        <a:rPr lang="en-US" altLang="zh-TW" dirty="0"/>
                        <a:t>if-then</a:t>
                      </a:r>
                      <a:r>
                        <a:rPr lang="zh-TW" altLang="en-US" dirty="0"/>
                        <a:t>規則並分析每個規則的準確度和覆蓋率</a:t>
                      </a:r>
                    </a:p>
                  </a:txBody>
                  <a:tcPr anchor="ctr"/>
                </a:tc>
                <a:extLst>
                  <a:ext uri="{0D108BD9-81ED-4DB2-BD59-A6C34878D82A}">
                    <a16:rowId xmlns:a16="http://schemas.microsoft.com/office/drawing/2014/main" val="168661485"/>
                  </a:ext>
                </a:extLst>
              </a:tr>
            </a:tbl>
          </a:graphicData>
        </a:graphic>
      </p:graphicFrame>
      <p:sp>
        <p:nvSpPr>
          <p:cNvPr id="5" name="文字方塊 4">
            <a:extLst>
              <a:ext uri="{FF2B5EF4-FFF2-40B4-BE49-F238E27FC236}">
                <a16:creationId xmlns:a16="http://schemas.microsoft.com/office/drawing/2014/main" id="{54F87407-13E8-4B65-B932-EA5C77CEED2B}"/>
              </a:ext>
            </a:extLst>
          </p:cNvPr>
          <p:cNvSpPr txBox="1"/>
          <p:nvPr/>
        </p:nvSpPr>
        <p:spPr>
          <a:xfrm>
            <a:off x="1617752" y="500380"/>
            <a:ext cx="8956491" cy="646331"/>
          </a:xfrm>
          <a:prstGeom prst="rect">
            <a:avLst/>
          </a:prstGeom>
          <a:noFill/>
        </p:spPr>
        <p:txBody>
          <a:bodyPr wrap="none" rtlCol="0">
            <a:spAutoFit/>
          </a:bodyPr>
          <a:lstStyle/>
          <a:p>
            <a:pPr marL="0" lvl="2"/>
            <a:r>
              <a:rPr lang="zh-TW" altLang="en-US" sz="3600" dirty="0"/>
              <a:t>對於 </a:t>
            </a:r>
            <a:r>
              <a:rPr lang="en-US" altLang="zh-TW" sz="3600" dirty="0"/>
              <a:t>Ante-hoc Explainable Model </a:t>
            </a:r>
            <a:r>
              <a:rPr lang="zh-TW" altLang="en-US" sz="3600" dirty="0"/>
              <a:t>之研究</a:t>
            </a:r>
            <a:r>
              <a:rPr lang="en-US" altLang="zh-TW" sz="3600" dirty="0"/>
              <a:t>(2/2)</a:t>
            </a:r>
          </a:p>
        </p:txBody>
      </p:sp>
    </p:spTree>
    <p:extLst>
      <p:ext uri="{BB962C8B-B14F-4D97-AF65-F5344CB8AC3E}">
        <p14:creationId xmlns:p14="http://schemas.microsoft.com/office/powerpoint/2010/main" val="9953864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526463" y="448761"/>
            <a:ext cx="9110186" cy="646331"/>
          </a:xfrm>
          <a:prstGeom prst="rect">
            <a:avLst/>
          </a:prstGeom>
          <a:noFill/>
        </p:spPr>
        <p:txBody>
          <a:bodyPr wrap="none" rtlCol="0">
            <a:spAutoFit/>
          </a:bodyPr>
          <a:lstStyle/>
          <a:p>
            <a:pPr marL="0" lvl="2"/>
            <a:r>
              <a:rPr lang="zh-TW" altLang="en-US" sz="3600" dirty="0"/>
              <a:t>對於 </a:t>
            </a:r>
            <a:r>
              <a:rPr lang="en-US" altLang="zh-TW" sz="3600" dirty="0"/>
              <a:t>Post-hoc Explainable Method </a:t>
            </a:r>
            <a:r>
              <a:rPr lang="zh-TW" altLang="en-US" sz="3600" dirty="0"/>
              <a:t>之研究</a:t>
            </a:r>
            <a:r>
              <a:rPr lang="en-US" altLang="zh-TW" sz="3600" dirty="0"/>
              <a:t>(1/2)</a:t>
            </a:r>
          </a:p>
        </p:txBody>
      </p:sp>
      <p:sp>
        <p:nvSpPr>
          <p:cNvPr id="3" name="投影片編號版面配置區 2">
            <a:extLst>
              <a:ext uri="{FF2B5EF4-FFF2-40B4-BE49-F238E27FC236}">
                <a16:creationId xmlns:a16="http://schemas.microsoft.com/office/drawing/2014/main" id="{C8EF085F-8DA2-49C9-B912-9B8D80011FAA}"/>
              </a:ext>
            </a:extLst>
          </p:cNvPr>
          <p:cNvSpPr>
            <a:spLocks noGrp="1"/>
          </p:cNvSpPr>
          <p:nvPr>
            <p:ph type="sldNum" sz="quarter" idx="12"/>
          </p:nvPr>
        </p:nvSpPr>
        <p:spPr/>
        <p:txBody>
          <a:bodyPr/>
          <a:lstStyle/>
          <a:p>
            <a:fld id="{E5C60907-9731-46B4-A33D-FDF5DC3BFF3C}" type="slidenum">
              <a:rPr lang="zh-TW" altLang="en-US" smtClean="0"/>
              <a:t>26</a:t>
            </a:fld>
            <a:endParaRPr lang="zh-TW" altLang="en-US"/>
          </a:p>
        </p:txBody>
      </p:sp>
      <p:sp>
        <p:nvSpPr>
          <p:cNvPr id="9" name="文字方塊 8">
            <a:extLst>
              <a:ext uri="{FF2B5EF4-FFF2-40B4-BE49-F238E27FC236}">
                <a16:creationId xmlns:a16="http://schemas.microsoft.com/office/drawing/2014/main" id="{BD3D1EC8-AC7F-47CA-8C00-E677D01509C6}"/>
              </a:ext>
            </a:extLst>
          </p:cNvPr>
          <p:cNvSpPr txBox="1"/>
          <p:nvPr/>
        </p:nvSpPr>
        <p:spPr>
          <a:xfrm>
            <a:off x="1072326" y="1536174"/>
            <a:ext cx="10018461" cy="4893647"/>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Post-hoc Explainable Method </a:t>
            </a:r>
            <a:r>
              <a:rPr lang="zh-TW" altLang="en-US" sz="2400" dirty="0"/>
              <a:t>著重於在一個模型完成預測之後，對其結果進行解釋。 </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en-US" altLang="zh-TW" sz="2400" dirty="0"/>
              <a:t>Local</a:t>
            </a:r>
            <a:r>
              <a:rPr lang="zh-TW" altLang="en-US" sz="2400" dirty="0"/>
              <a:t>：針對單一筆預測進行解釋，通常採用的辦法是找出關鍵特徵並且解釋該特徵是如何影響到預測</a:t>
            </a:r>
            <a:endParaRPr lang="en-US" altLang="zh-TW" sz="2400" dirty="0"/>
          </a:p>
          <a:p>
            <a:pPr marL="800100" lvl="1" indent="-342900">
              <a:buFont typeface="Arial" panose="020B0604020202020204" pitchFamily="34" charset="0"/>
              <a:buChar char="•"/>
            </a:pPr>
            <a:r>
              <a:rPr lang="zh-TW" altLang="en-US" sz="2400" dirty="0"/>
              <a:t>以梯度為基礎的方法</a:t>
            </a:r>
            <a:r>
              <a:rPr lang="en-US" altLang="zh-TW" sz="2400" dirty="0"/>
              <a:t>(Gradient-based)</a:t>
            </a:r>
          </a:p>
          <a:p>
            <a:pPr marL="800100" lvl="1" indent="-342900">
              <a:buFont typeface="Arial" panose="020B0604020202020204" pitchFamily="34" charset="0"/>
              <a:buChar char="•"/>
            </a:pPr>
            <a:r>
              <a:rPr lang="zh-TW" altLang="en-US" sz="2400" dirty="0"/>
              <a:t>以局部干擾為基礎的方法</a:t>
            </a:r>
            <a:r>
              <a:rPr lang="en-US" altLang="zh-TW" sz="2400" dirty="0"/>
              <a:t>(Perturbation-based)</a:t>
            </a:r>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en-US" altLang="zh-TW" sz="2400" dirty="0"/>
              <a:t>Global</a:t>
            </a:r>
            <a:r>
              <a:rPr lang="zh-TW" altLang="en-US" sz="2400" dirty="0"/>
              <a:t>：針對模型整體去進行解釋，總結出主要的特徵和判斷條件，呈    現模型的判斷邏輯</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大多只是提供特定特徵的對於類別的重要性，但人類卻無法直觀看出該特徵代表的意義</a:t>
            </a:r>
            <a:endParaRPr lang="en-US" altLang="zh-TW" sz="2400" dirty="0"/>
          </a:p>
        </p:txBody>
      </p:sp>
    </p:spTree>
    <p:extLst>
      <p:ext uri="{BB962C8B-B14F-4D97-AF65-F5344CB8AC3E}">
        <p14:creationId xmlns:p14="http://schemas.microsoft.com/office/powerpoint/2010/main" val="31882098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C8EF085F-8DA2-49C9-B912-9B8D80011FAA}"/>
              </a:ext>
            </a:extLst>
          </p:cNvPr>
          <p:cNvSpPr>
            <a:spLocks noGrp="1"/>
          </p:cNvSpPr>
          <p:nvPr>
            <p:ph type="sldNum" sz="quarter" idx="12"/>
          </p:nvPr>
        </p:nvSpPr>
        <p:spPr/>
        <p:txBody>
          <a:bodyPr/>
          <a:lstStyle/>
          <a:p>
            <a:fld id="{E5C60907-9731-46B4-A33D-FDF5DC3BFF3C}" type="slidenum">
              <a:rPr lang="zh-TW" altLang="en-US" smtClean="0"/>
              <a:t>27</a:t>
            </a:fld>
            <a:endParaRPr lang="zh-TW" altLang="en-US"/>
          </a:p>
        </p:txBody>
      </p:sp>
      <p:graphicFrame>
        <p:nvGraphicFramePr>
          <p:cNvPr id="4" name="表格 5">
            <a:extLst>
              <a:ext uri="{FF2B5EF4-FFF2-40B4-BE49-F238E27FC236}">
                <a16:creationId xmlns:a16="http://schemas.microsoft.com/office/drawing/2014/main" id="{85577CE6-0BAA-4451-A44E-FB5234EB54AB}"/>
              </a:ext>
            </a:extLst>
          </p:cNvPr>
          <p:cNvGraphicFramePr>
            <a:graphicFrameLocks noGrp="1"/>
          </p:cNvGraphicFramePr>
          <p:nvPr>
            <p:extLst>
              <p:ext uri="{D42A27DB-BD31-4B8C-83A1-F6EECF244321}">
                <p14:modId xmlns:p14="http://schemas.microsoft.com/office/powerpoint/2010/main" val="3592871528"/>
              </p:ext>
            </p:extLst>
          </p:nvPr>
        </p:nvGraphicFramePr>
        <p:xfrm>
          <a:off x="410497" y="1460500"/>
          <a:ext cx="11371004" cy="4211320"/>
        </p:xfrm>
        <a:graphic>
          <a:graphicData uri="http://schemas.openxmlformats.org/drawingml/2006/table">
            <a:tbl>
              <a:tblPr firstRow="1" bandRow="1">
                <a:tableStyleId>{00A15C55-8517-42AA-B614-E9B94910E393}</a:tableStyleId>
              </a:tblPr>
              <a:tblGrid>
                <a:gridCol w="1029054">
                  <a:extLst>
                    <a:ext uri="{9D8B030D-6E8A-4147-A177-3AD203B41FA5}">
                      <a16:colId xmlns:a16="http://schemas.microsoft.com/office/drawing/2014/main" val="859529840"/>
                    </a:ext>
                  </a:extLst>
                </a:gridCol>
                <a:gridCol w="1630357">
                  <a:extLst>
                    <a:ext uri="{9D8B030D-6E8A-4147-A177-3AD203B41FA5}">
                      <a16:colId xmlns:a16="http://schemas.microsoft.com/office/drawing/2014/main" val="3411915464"/>
                    </a:ext>
                  </a:extLst>
                </a:gridCol>
                <a:gridCol w="1656950">
                  <a:extLst>
                    <a:ext uri="{9D8B030D-6E8A-4147-A177-3AD203B41FA5}">
                      <a16:colId xmlns:a16="http://schemas.microsoft.com/office/drawing/2014/main" val="2794260156"/>
                    </a:ext>
                  </a:extLst>
                </a:gridCol>
                <a:gridCol w="3340510">
                  <a:extLst>
                    <a:ext uri="{9D8B030D-6E8A-4147-A177-3AD203B41FA5}">
                      <a16:colId xmlns:a16="http://schemas.microsoft.com/office/drawing/2014/main" val="4236018948"/>
                    </a:ext>
                  </a:extLst>
                </a:gridCol>
                <a:gridCol w="3714133">
                  <a:extLst>
                    <a:ext uri="{9D8B030D-6E8A-4147-A177-3AD203B41FA5}">
                      <a16:colId xmlns:a16="http://schemas.microsoft.com/office/drawing/2014/main" val="3605575602"/>
                    </a:ext>
                  </a:extLst>
                </a:gridCol>
              </a:tblGrid>
              <a:tr h="370840">
                <a:tc>
                  <a:txBody>
                    <a:bodyPr/>
                    <a:lstStyle/>
                    <a:p>
                      <a:pPr algn="ctr"/>
                      <a:r>
                        <a:rPr lang="zh-TW" altLang="en-US" dirty="0"/>
                        <a:t>年分</a:t>
                      </a:r>
                    </a:p>
                  </a:txBody>
                  <a:tcPr anchor="ctr"/>
                </a:tc>
                <a:tc>
                  <a:txBody>
                    <a:bodyPr/>
                    <a:lstStyle/>
                    <a:p>
                      <a:pPr algn="ctr"/>
                      <a:r>
                        <a:rPr lang="zh-TW" altLang="en-US" dirty="0"/>
                        <a:t>作者</a:t>
                      </a:r>
                    </a:p>
                  </a:txBody>
                  <a:tcPr anchor="ctr"/>
                </a:tc>
                <a:tc>
                  <a:txBody>
                    <a:bodyPr/>
                    <a:lstStyle/>
                    <a:p>
                      <a:pPr algn="ctr"/>
                      <a:r>
                        <a:rPr lang="zh-TW" altLang="en-US" dirty="0"/>
                        <a:t>分類</a:t>
                      </a:r>
                    </a:p>
                  </a:txBody>
                  <a:tcPr anchor="ctr"/>
                </a:tc>
                <a:tc>
                  <a:txBody>
                    <a:bodyPr/>
                    <a:lstStyle/>
                    <a:p>
                      <a:pPr algn="ctr"/>
                      <a:r>
                        <a:rPr lang="zh-TW" altLang="en-US" dirty="0"/>
                        <a:t>方法名稱</a:t>
                      </a:r>
                    </a:p>
                  </a:txBody>
                  <a:tcPr anchor="ctr"/>
                </a:tc>
                <a:tc>
                  <a:txBody>
                    <a:bodyPr/>
                    <a:lstStyle/>
                    <a:p>
                      <a:pPr algn="ctr"/>
                      <a:r>
                        <a:rPr lang="zh-TW" altLang="en-US" dirty="0"/>
                        <a:t>簡介</a:t>
                      </a:r>
                    </a:p>
                  </a:txBody>
                  <a:tcPr anchor="ctr"/>
                </a:tc>
                <a:extLst>
                  <a:ext uri="{0D108BD9-81ED-4DB2-BD59-A6C34878D82A}">
                    <a16:rowId xmlns:a16="http://schemas.microsoft.com/office/drawing/2014/main" val="2915366388"/>
                  </a:ext>
                </a:extLst>
              </a:tr>
              <a:tr h="370840">
                <a:tc>
                  <a:txBody>
                    <a:bodyPr/>
                    <a:lstStyle/>
                    <a:p>
                      <a:pPr algn="ctr"/>
                      <a:r>
                        <a:rPr lang="en-US" altLang="zh-TW" dirty="0"/>
                        <a:t>2016</a:t>
                      </a:r>
                      <a:endParaRPr lang="zh-TW" altLang="en-US" dirty="0"/>
                    </a:p>
                  </a:txBody>
                  <a:tcPr anchor="ctr"/>
                </a:tc>
                <a:tc>
                  <a:txBody>
                    <a:bodyPr/>
                    <a:lstStyle/>
                    <a:p>
                      <a:pPr algn="ctr"/>
                      <a:r>
                        <a:rPr lang="en-US" altLang="zh-TW" dirty="0"/>
                        <a:t>A. Binder</a:t>
                      </a:r>
                      <a:endParaRPr lang="zh-TW" altLang="en-US" dirty="0"/>
                    </a:p>
                  </a:txBody>
                  <a:tcPr anchor="ctr"/>
                </a:tc>
                <a:tc>
                  <a:txBody>
                    <a:bodyPr/>
                    <a:lstStyle/>
                    <a:p>
                      <a:pPr algn="ctr"/>
                      <a:r>
                        <a:rPr lang="en-US" altLang="zh-TW" dirty="0"/>
                        <a:t>Local</a:t>
                      </a:r>
                      <a:r>
                        <a:rPr lang="zh-TW" altLang="en-US" dirty="0"/>
                        <a:t>：</a:t>
                      </a:r>
                      <a:r>
                        <a:rPr lang="en-US" altLang="zh-TW" sz="1800" dirty="0"/>
                        <a:t>Gradient-based</a:t>
                      </a:r>
                      <a:endParaRPr lang="en-US" altLang="zh-TW" dirty="0"/>
                    </a:p>
                  </a:txBody>
                  <a:tcPr anchor="ctr"/>
                </a:tc>
                <a:tc>
                  <a:txBody>
                    <a:bodyPr/>
                    <a:lstStyle/>
                    <a:p>
                      <a:pPr algn="ctr"/>
                      <a:r>
                        <a:rPr lang="en-US" altLang="zh-TW" dirty="0"/>
                        <a:t>Layer-wise Relevance Propagation(LRP)</a:t>
                      </a:r>
                      <a:endParaRPr lang="zh-TW" altLang="en-US" dirty="0"/>
                    </a:p>
                  </a:txBody>
                  <a:tcPr anchor="ctr"/>
                </a:tc>
                <a:tc>
                  <a:txBody>
                    <a:bodyPr/>
                    <a:lstStyle/>
                    <a:p>
                      <a:pPr algn="ctr"/>
                      <a:r>
                        <a:rPr lang="zh-TW" altLang="en-US" dirty="0"/>
                        <a:t>通過將預測結果的相關性從輸出層逐層傳遞回輸入層，來確定每個輸入特徵對預測結果的貢獻的解釋方法。</a:t>
                      </a:r>
                    </a:p>
                  </a:txBody>
                  <a:tcPr anchor="ctr"/>
                </a:tc>
                <a:extLst>
                  <a:ext uri="{0D108BD9-81ED-4DB2-BD59-A6C34878D82A}">
                    <a16:rowId xmlns:a16="http://schemas.microsoft.com/office/drawing/2014/main" val="1653913900"/>
                  </a:ext>
                </a:extLst>
              </a:tr>
              <a:tr h="370840">
                <a:tc>
                  <a:txBody>
                    <a:bodyPr/>
                    <a:lstStyle/>
                    <a:p>
                      <a:pPr algn="ctr"/>
                      <a:r>
                        <a:rPr lang="en-US" altLang="zh-TW" dirty="0"/>
                        <a:t>2016</a:t>
                      </a:r>
                      <a:endParaRPr lang="zh-TW" altLang="en-US" dirty="0"/>
                    </a:p>
                  </a:txBody>
                  <a:tcPr anchor="ctr"/>
                </a:tc>
                <a:tc>
                  <a:txBody>
                    <a:bodyPr/>
                    <a:lstStyle/>
                    <a:p>
                      <a:pPr algn="ctr"/>
                      <a:r>
                        <a:rPr lang="en-US" altLang="zh-TW" dirty="0"/>
                        <a:t>M. T. Ribeiro</a:t>
                      </a:r>
                      <a:endParaRPr lang="zh-TW"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Local</a:t>
                      </a:r>
                      <a:r>
                        <a:rPr lang="zh-TW" altLang="en-US" dirty="0"/>
                        <a:t>：</a:t>
                      </a:r>
                      <a:r>
                        <a:rPr lang="en-US" altLang="zh-TW" dirty="0"/>
                        <a:t>Perturbation-based</a:t>
                      </a:r>
                    </a:p>
                  </a:txBody>
                  <a:tcPr anchor="ctr"/>
                </a:tc>
                <a:tc>
                  <a:txBody>
                    <a:bodyPr/>
                    <a:lstStyle/>
                    <a:p>
                      <a:pPr algn="ctr"/>
                      <a:r>
                        <a:rPr lang="en-US" altLang="zh-TW" dirty="0"/>
                        <a:t>Local Interpretable Model-agnostic Explanations(LIME)</a:t>
                      </a:r>
                      <a:endParaRPr lang="zh-TW" altLang="en-US" dirty="0"/>
                    </a:p>
                  </a:txBody>
                  <a:tcPr anchor="ctr"/>
                </a:tc>
                <a:tc>
                  <a:txBody>
                    <a:bodyPr/>
                    <a:lstStyle/>
                    <a:p>
                      <a:pPr algn="ctr"/>
                      <a:r>
                        <a:rPr lang="zh-TW" altLang="en-US" dirty="0"/>
                        <a:t>通過將輸入影像附加局部干擾後輸入模型中並訓練一個接近模型預測干擾影像結果的簡單模型，來解釋預測結果</a:t>
                      </a:r>
                      <a:endParaRPr lang="en-US" altLang="zh-TW" dirty="0"/>
                    </a:p>
                  </a:txBody>
                  <a:tcPr anchor="ctr"/>
                </a:tc>
                <a:extLst>
                  <a:ext uri="{0D108BD9-81ED-4DB2-BD59-A6C34878D82A}">
                    <a16:rowId xmlns:a16="http://schemas.microsoft.com/office/drawing/2014/main" val="2857931275"/>
                  </a:ext>
                </a:extLst>
              </a:tr>
              <a:tr h="208006">
                <a:tc>
                  <a:txBody>
                    <a:bodyPr/>
                    <a:lstStyle/>
                    <a:p>
                      <a:pPr algn="ctr"/>
                      <a:r>
                        <a:rPr lang="en-US" altLang="zh-TW" dirty="0"/>
                        <a:t>2017</a:t>
                      </a:r>
                      <a:endParaRPr lang="zh-TW" altLang="en-US" dirty="0"/>
                    </a:p>
                  </a:txBody>
                  <a:tcPr anchor="ctr"/>
                </a:tc>
                <a:tc>
                  <a:txBody>
                    <a:bodyPr/>
                    <a:lstStyle/>
                    <a:p>
                      <a:pPr algn="ctr"/>
                      <a:r>
                        <a:rPr lang="en-US" altLang="zh-TW" dirty="0"/>
                        <a:t>S. M. Lundberg</a:t>
                      </a:r>
                      <a:endParaRPr lang="zh-TW" altLang="en-US" dirty="0"/>
                    </a:p>
                  </a:txBody>
                  <a:tcPr anchor="ctr"/>
                </a:tc>
                <a:tc>
                  <a:txBody>
                    <a:bodyPr/>
                    <a:lstStyle/>
                    <a:p>
                      <a:pPr algn="ctr"/>
                      <a:r>
                        <a:rPr lang="en-US" altLang="zh-TW" dirty="0"/>
                        <a:t>Global</a:t>
                      </a:r>
                      <a:endParaRPr lang="zh-TW" altLang="en-US" dirty="0"/>
                    </a:p>
                  </a:txBody>
                  <a:tcPr anchor="ctr"/>
                </a:tc>
                <a:tc>
                  <a:txBody>
                    <a:bodyPr/>
                    <a:lstStyle/>
                    <a:p>
                      <a:pPr algn="ctr"/>
                      <a:r>
                        <a:rPr lang="en-US" altLang="zh-TW" dirty="0" err="1"/>
                        <a:t>SHapley</a:t>
                      </a:r>
                      <a:r>
                        <a:rPr lang="en-US" altLang="zh-TW" dirty="0"/>
                        <a:t> Additive </a:t>
                      </a:r>
                      <a:r>
                        <a:rPr lang="en-US" altLang="zh-TW" dirty="0" err="1"/>
                        <a:t>exPlanations</a:t>
                      </a:r>
                      <a:r>
                        <a:rPr lang="en-US" altLang="zh-TW" dirty="0"/>
                        <a:t>(SHAP)</a:t>
                      </a:r>
                      <a:endParaRPr lang="zh-TW" altLang="en-US" dirty="0"/>
                    </a:p>
                  </a:txBody>
                  <a:tcPr anchor="ctr"/>
                </a:tc>
                <a:tc>
                  <a:txBody>
                    <a:bodyPr/>
                    <a:lstStyle/>
                    <a:p>
                      <a:pPr algn="ctr"/>
                      <a:r>
                        <a:rPr lang="zh-TW" altLang="en-US" dirty="0"/>
                        <a:t>運用了博弈論中 </a:t>
                      </a:r>
                      <a:r>
                        <a:rPr lang="en-US" altLang="zh-TW" dirty="0"/>
                        <a:t>Shapley Value </a:t>
                      </a:r>
                      <a:r>
                        <a:rPr lang="zh-TW" altLang="en-US" dirty="0"/>
                        <a:t>的概念，為每個特徵計算其在不同特徵組合的平均貢獻來決定 </a:t>
                      </a:r>
                      <a:r>
                        <a:rPr lang="en-US" altLang="zh-TW" dirty="0"/>
                        <a:t>Shapley Value </a:t>
                      </a:r>
                      <a:r>
                        <a:rPr lang="zh-TW" altLang="en-US" dirty="0"/>
                        <a:t>以表示特徵的重要性，從而提供對於預測的解釋。</a:t>
                      </a:r>
                    </a:p>
                  </a:txBody>
                  <a:tcPr anchor="ctr"/>
                </a:tc>
                <a:extLst>
                  <a:ext uri="{0D108BD9-81ED-4DB2-BD59-A6C34878D82A}">
                    <a16:rowId xmlns:a16="http://schemas.microsoft.com/office/drawing/2014/main" val="168661485"/>
                  </a:ext>
                </a:extLst>
              </a:tr>
            </a:tbl>
          </a:graphicData>
        </a:graphic>
      </p:graphicFrame>
      <p:sp>
        <p:nvSpPr>
          <p:cNvPr id="5" name="文字方塊 4">
            <a:extLst>
              <a:ext uri="{FF2B5EF4-FFF2-40B4-BE49-F238E27FC236}">
                <a16:creationId xmlns:a16="http://schemas.microsoft.com/office/drawing/2014/main" id="{18F257FD-37CD-4B95-A5F5-C3880A48B93B}"/>
              </a:ext>
            </a:extLst>
          </p:cNvPr>
          <p:cNvSpPr txBox="1"/>
          <p:nvPr/>
        </p:nvSpPr>
        <p:spPr>
          <a:xfrm>
            <a:off x="1526463" y="448761"/>
            <a:ext cx="9110186" cy="646331"/>
          </a:xfrm>
          <a:prstGeom prst="rect">
            <a:avLst/>
          </a:prstGeom>
          <a:noFill/>
        </p:spPr>
        <p:txBody>
          <a:bodyPr wrap="none" rtlCol="0">
            <a:spAutoFit/>
          </a:bodyPr>
          <a:lstStyle/>
          <a:p>
            <a:pPr marL="0" lvl="2"/>
            <a:r>
              <a:rPr lang="zh-TW" altLang="en-US" sz="3600" dirty="0"/>
              <a:t>對於 </a:t>
            </a:r>
            <a:r>
              <a:rPr lang="en-US" altLang="zh-TW" sz="3600" dirty="0"/>
              <a:t>Post-hoc Explainable Method </a:t>
            </a:r>
            <a:r>
              <a:rPr lang="zh-TW" altLang="en-US" sz="3600" dirty="0"/>
              <a:t>之研究</a:t>
            </a:r>
            <a:r>
              <a:rPr lang="en-US" altLang="zh-TW" sz="3600" dirty="0"/>
              <a:t>(2/2)</a:t>
            </a:r>
          </a:p>
        </p:txBody>
      </p:sp>
    </p:spTree>
    <p:extLst>
      <p:ext uri="{BB962C8B-B14F-4D97-AF65-F5344CB8AC3E}">
        <p14:creationId xmlns:p14="http://schemas.microsoft.com/office/powerpoint/2010/main" val="15980025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002845" y="497256"/>
            <a:ext cx="6186309" cy="646331"/>
          </a:xfrm>
          <a:prstGeom prst="rect">
            <a:avLst/>
          </a:prstGeom>
          <a:noFill/>
        </p:spPr>
        <p:txBody>
          <a:bodyPr wrap="none" rtlCol="0">
            <a:spAutoFit/>
          </a:bodyPr>
          <a:lstStyle/>
          <a:p>
            <a:r>
              <a:rPr lang="zh-TW" altLang="en-US" sz="3600" dirty="0"/>
              <a:t>近年可解釋性模型趨勢之研究</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C5BBFE-5F10-47C7-8C97-9F13E1185451}"/>
              </a:ext>
            </a:extLst>
          </p:cNvPr>
          <p:cNvSpPr>
            <a:spLocks noGrp="1"/>
          </p:cNvSpPr>
          <p:nvPr>
            <p:ph type="sldNum" sz="quarter" idx="12"/>
          </p:nvPr>
        </p:nvSpPr>
        <p:spPr/>
        <p:txBody>
          <a:bodyPr/>
          <a:lstStyle/>
          <a:p>
            <a:fld id="{E5C60907-9731-46B4-A33D-FDF5DC3BFF3C}" type="slidenum">
              <a:rPr lang="zh-TW" altLang="en-US" smtClean="0"/>
              <a:t>28</a:t>
            </a:fld>
            <a:endParaRPr lang="zh-TW" altLang="en-US"/>
          </a:p>
        </p:txBody>
      </p:sp>
      <p:sp>
        <p:nvSpPr>
          <p:cNvPr id="4" name="文字方塊 3">
            <a:extLst>
              <a:ext uri="{FF2B5EF4-FFF2-40B4-BE49-F238E27FC236}">
                <a16:creationId xmlns:a16="http://schemas.microsoft.com/office/drawing/2014/main" id="{1A56B63D-17C2-4CAC-A745-9FE5FA94B4DE}"/>
              </a:ext>
            </a:extLst>
          </p:cNvPr>
          <p:cNvSpPr txBox="1"/>
          <p:nvPr/>
        </p:nvSpPr>
        <p:spPr>
          <a:xfrm>
            <a:off x="1072326" y="1536174"/>
            <a:ext cx="10018461" cy="341632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近年來也有一些論文展現出解決上面兩種方法缺點的潛力</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一個是將注意力的解釋整合到神經網路中，透過順序注意力機制</a:t>
            </a:r>
            <a:r>
              <a:rPr lang="en-US" altLang="zh-TW" sz="2400" dirty="0"/>
              <a:t>(Sequential Attention Mechanism)</a:t>
            </a:r>
            <a:r>
              <a:rPr lang="zh-TW" altLang="en-US" sz="2400" dirty="0"/>
              <a:t>生成每個特徵在過程中的重要性分數來決定每個步驟中最重要的特徵，以提高表格類資料的可解釋性的模型 </a:t>
            </a:r>
            <a:endParaRPr lang="en-US" altLang="zh-TW" sz="2400" dirty="0"/>
          </a:p>
          <a:p>
            <a:endParaRPr lang="en-US" altLang="zh-TW" sz="2400" dirty="0"/>
          </a:p>
          <a:p>
            <a:pPr marL="342900" indent="-342900">
              <a:buFont typeface="Arial" panose="020B0604020202020204" pitchFamily="34" charset="0"/>
              <a:buChar char="•"/>
            </a:pPr>
            <a:r>
              <a:rPr lang="zh-TW" altLang="en-US" sz="2400" dirty="0"/>
              <a:t>另一個使用計算論證 </a:t>
            </a:r>
            <a:r>
              <a:rPr lang="en-US" altLang="zh-TW" sz="2400" dirty="0"/>
              <a:t>(Computational </a:t>
            </a:r>
            <a:r>
              <a:rPr lang="en-US" altLang="zh-TW" sz="2400" dirty="0" err="1"/>
              <a:t>Arugmentation</a:t>
            </a:r>
            <a:r>
              <a:rPr lang="en-US" altLang="zh-TW" sz="2400" dirty="0"/>
              <a:t>) </a:t>
            </a:r>
            <a:r>
              <a:rPr lang="zh-TW" altLang="en-US" sz="2400" dirty="0"/>
              <a:t>的方式，透過模擬人類推論的過程，讓模型針對決策過程的每一步提出不同的規則相互論證，由此來得到決策的每一步過程的正確規則</a:t>
            </a:r>
            <a:endParaRPr lang="en-US" altLang="zh-TW" sz="2400" dirty="0"/>
          </a:p>
        </p:txBody>
      </p:sp>
    </p:spTree>
    <p:extLst>
      <p:ext uri="{BB962C8B-B14F-4D97-AF65-F5344CB8AC3E}">
        <p14:creationId xmlns:p14="http://schemas.microsoft.com/office/powerpoint/2010/main" val="34358051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DB1187FD-DB7C-426E-F9FF-49233E557579}"/>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8D3BB869-19ED-4208-870B-ECBE9F9051B3}"/>
              </a:ext>
            </a:extLst>
          </p:cNvPr>
          <p:cNvSpPr>
            <a:spLocks noGrp="1"/>
          </p:cNvSpPr>
          <p:nvPr>
            <p:ph type="sldNum" sz="quarter" idx="12"/>
          </p:nvPr>
        </p:nvSpPr>
        <p:spPr/>
        <p:txBody>
          <a:bodyPr/>
          <a:lstStyle/>
          <a:p>
            <a:fld id="{E5C60907-9731-46B4-A33D-FDF5DC3BFF3C}" type="slidenum">
              <a:rPr lang="zh-TW" altLang="en-US" smtClean="0"/>
              <a:t>29</a:t>
            </a:fld>
            <a:endParaRPr lang="zh-TW" altLang="en-US"/>
          </a:p>
        </p:txBody>
      </p:sp>
      <p:sp>
        <p:nvSpPr>
          <p:cNvPr id="5" name="文字方塊 4">
            <a:extLst>
              <a:ext uri="{FF2B5EF4-FFF2-40B4-BE49-F238E27FC236}">
                <a16:creationId xmlns:a16="http://schemas.microsoft.com/office/drawing/2014/main" id="{5B87CEDF-2909-4086-9A08-57BFDAC0858C}"/>
              </a:ext>
            </a:extLst>
          </p:cNvPr>
          <p:cNvSpPr txBox="1"/>
          <p:nvPr/>
        </p:nvSpPr>
        <p:spPr>
          <a:xfrm>
            <a:off x="2491983" y="1351508"/>
            <a:ext cx="6697737" cy="4093428"/>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研究動機與目的</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背景知識與文獻回顧</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模型架構</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t>卷積模組設計與實現</a:t>
            </a:r>
            <a:endParaRPr lang="en-US" altLang="zh-TW" sz="2400" dirty="0"/>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特徵增強模組之設計</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空間合併模組之優化設計</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可解釋性</a:t>
            </a:r>
            <a:endParaRPr lang="en-US" altLang="zh-TW" sz="2400" dirty="0">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39168746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B99CA633-98E2-B1AD-AE2B-8F8D68EE9ECE}"/>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6" name="文字方塊 5">
            <a:extLst>
              <a:ext uri="{FF2B5EF4-FFF2-40B4-BE49-F238E27FC236}">
                <a16:creationId xmlns:a16="http://schemas.microsoft.com/office/drawing/2014/main" id="{6168CD71-7CC6-7B7A-D280-9E7DA89612DD}"/>
              </a:ext>
            </a:extLst>
          </p:cNvPr>
          <p:cNvSpPr txBox="1"/>
          <p:nvPr/>
        </p:nvSpPr>
        <p:spPr>
          <a:xfrm>
            <a:off x="1605608" y="1398034"/>
            <a:ext cx="6666272" cy="2246769"/>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研究動機與目的</a:t>
            </a:r>
          </a:p>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背景知識與文獻回顧</a:t>
            </a:r>
            <a:endParaRPr lang="en-US" altLang="zh-TW" sz="2800" dirty="0">
              <a:solidFill>
                <a:srgbClr val="000000"/>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研究方法</a:t>
            </a:r>
            <a:endParaRPr lang="en-US" altLang="zh-TW" sz="2800" dirty="0">
              <a:solidFill>
                <a:srgbClr val="000000"/>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實驗設計以及成果</a:t>
            </a:r>
            <a:endParaRPr lang="en-US" altLang="zh-TW" sz="2800" dirty="0">
              <a:solidFill>
                <a:srgbClr val="000000"/>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結論與未來展望</a:t>
            </a:r>
            <a:endParaRPr lang="zh-TW" altLang="en-US"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993D6FF5-0BC8-4374-B443-1972AD8693A0}"/>
              </a:ext>
            </a:extLst>
          </p:cNvPr>
          <p:cNvSpPr>
            <a:spLocks noGrp="1"/>
          </p:cNvSpPr>
          <p:nvPr>
            <p:ph type="sldNum" sz="quarter" idx="12"/>
          </p:nvPr>
        </p:nvSpPr>
        <p:spPr/>
        <p:txBody>
          <a:bodyPr/>
          <a:lstStyle/>
          <a:p>
            <a:fld id="{E5C60907-9731-46B4-A33D-FDF5DC3BFF3C}" type="slidenum">
              <a:rPr lang="zh-TW" altLang="en-US" smtClean="0"/>
              <a:t>3</a:t>
            </a:fld>
            <a:endParaRPr lang="zh-TW" altLang="en-US"/>
          </a:p>
        </p:txBody>
      </p:sp>
    </p:spTree>
    <p:extLst>
      <p:ext uri="{BB962C8B-B14F-4D97-AF65-F5344CB8AC3E}">
        <p14:creationId xmlns:p14="http://schemas.microsoft.com/office/powerpoint/2010/main" val="2370161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DB1187FD-DB7C-426E-F9FF-49233E557579}"/>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8D3BB869-19ED-4208-870B-ECBE9F9051B3}"/>
              </a:ext>
            </a:extLst>
          </p:cNvPr>
          <p:cNvSpPr>
            <a:spLocks noGrp="1"/>
          </p:cNvSpPr>
          <p:nvPr>
            <p:ph type="sldNum" sz="quarter" idx="12"/>
          </p:nvPr>
        </p:nvSpPr>
        <p:spPr/>
        <p:txBody>
          <a:bodyPr/>
          <a:lstStyle/>
          <a:p>
            <a:fld id="{E5C60907-9731-46B4-A33D-FDF5DC3BFF3C}" type="slidenum">
              <a:rPr lang="zh-TW" altLang="en-US" smtClean="0"/>
              <a:t>30</a:t>
            </a:fld>
            <a:endParaRPr lang="zh-TW" altLang="en-US"/>
          </a:p>
        </p:txBody>
      </p:sp>
      <p:sp>
        <p:nvSpPr>
          <p:cNvPr id="5" name="文字方塊 4">
            <a:extLst>
              <a:ext uri="{FF2B5EF4-FFF2-40B4-BE49-F238E27FC236}">
                <a16:creationId xmlns:a16="http://schemas.microsoft.com/office/drawing/2014/main" id="{D86C3905-CECC-4264-8E54-C2FD2A56B171}"/>
              </a:ext>
            </a:extLst>
          </p:cNvPr>
          <p:cNvSpPr txBox="1"/>
          <p:nvPr/>
        </p:nvSpPr>
        <p:spPr>
          <a:xfrm>
            <a:off x="2491983" y="1351508"/>
            <a:ext cx="6697737" cy="538609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模型架構</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t>卷積模組設計與實現</a:t>
            </a:r>
            <a:endParaRPr lang="en-US" altLang="zh-TW" sz="2400" dirty="0"/>
          </a:p>
          <a:p>
            <a:pPr marL="1485900" lvl="2" indent="-571500">
              <a:buFont typeface="標楷體" panose="03000509000000000000" pitchFamily="65" charset="-120"/>
              <a:buChar char="–"/>
            </a:pPr>
            <a:r>
              <a:rPr lang="zh-TW" altLang="en-US" sz="2000" dirty="0"/>
              <a:t>彩色卷積模組的設計與實現</a:t>
            </a:r>
            <a:endParaRPr lang="en-US" altLang="zh-TW" sz="2000" dirty="0"/>
          </a:p>
          <a:p>
            <a:pPr marL="1485900" lvl="2" indent="-571500">
              <a:buFont typeface="標楷體" panose="03000509000000000000" pitchFamily="65" charset="-120"/>
              <a:buChar char="–"/>
            </a:pPr>
            <a:r>
              <a:rPr lang="zh-TW" altLang="en-US" sz="2000" dirty="0"/>
              <a:t>灰階前處理的設計與實現</a:t>
            </a:r>
            <a:endParaRPr lang="en-US" altLang="zh-TW" sz="2000" dirty="0"/>
          </a:p>
          <a:p>
            <a:pPr marL="1485900" lvl="2" indent="-571500">
              <a:buFont typeface="標楷體" panose="03000509000000000000" pitchFamily="65" charset="-120"/>
              <a:buChar char="–"/>
            </a:pPr>
            <a:r>
              <a:rPr lang="zh-TW" altLang="en-US" sz="2000" dirty="0"/>
              <a:t>高斯卷積模組的設計與實現</a:t>
            </a:r>
            <a:endParaRPr lang="en-US" altLang="zh-TW" sz="2000" dirty="0"/>
          </a:p>
          <a:p>
            <a:pPr marL="1028700" lvl="1" indent="-571500">
              <a:buFont typeface="標楷體" panose="03000509000000000000" pitchFamily="65" charset="-120"/>
              <a:buChar char="–"/>
            </a:pPr>
            <a:r>
              <a:rPr lang="en-US" altLang="zh-TW" sz="2400" dirty="0">
                <a:solidFill>
                  <a:schemeClr val="bg1">
                    <a:lumMod val="75000"/>
                  </a:schemeClr>
                </a:solidFill>
                <a:latin typeface="標楷體" panose="03000509000000000000" pitchFamily="65" charset="-120"/>
                <a:ea typeface="標楷體" panose="03000509000000000000" pitchFamily="65" charset="-120"/>
              </a:rPr>
              <a:t>FM</a:t>
            </a:r>
            <a:r>
              <a:rPr lang="zh-TW" altLang="en-US" sz="2400" dirty="0">
                <a:solidFill>
                  <a:schemeClr val="bg1">
                    <a:lumMod val="75000"/>
                  </a:schemeClr>
                </a:solidFill>
                <a:latin typeface="標楷體" panose="03000509000000000000" pitchFamily="65" charset="-120"/>
                <a:ea typeface="標楷體" panose="03000509000000000000" pitchFamily="65" charset="-120"/>
              </a:rPr>
              <a:t>、</a:t>
            </a:r>
            <a:r>
              <a:rPr lang="en-US" altLang="zh-TW" sz="2400" dirty="0">
                <a:solidFill>
                  <a:schemeClr val="bg1">
                    <a:lumMod val="75000"/>
                  </a:schemeClr>
                </a:solidFill>
                <a:latin typeface="標楷體" panose="03000509000000000000" pitchFamily="65" charset="-120"/>
                <a:ea typeface="標楷體" panose="03000509000000000000" pitchFamily="65" charset="-120"/>
              </a:rPr>
              <a:t>RM</a:t>
            </a:r>
            <a:r>
              <a:rPr lang="zh-TW" altLang="en-US" sz="2400" dirty="0">
                <a:solidFill>
                  <a:schemeClr val="bg1">
                    <a:lumMod val="75000"/>
                  </a:schemeClr>
                </a:solidFill>
                <a:latin typeface="標楷體" panose="03000509000000000000" pitchFamily="65" charset="-120"/>
                <a:ea typeface="標楷體" panose="03000509000000000000" pitchFamily="65" charset="-120"/>
              </a:rPr>
              <a:t>的意義</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響應篩選模組之優化設計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空間合併模組之優化設計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可解釋性</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42717123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4503254" y="500380"/>
            <a:ext cx="3185487"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模型架構</a:t>
            </a:r>
            <a:r>
              <a:rPr lang="en-US" altLang="zh-TW" sz="3600" dirty="0">
                <a:solidFill>
                  <a:srgbClr val="000000"/>
                </a:solidFill>
                <a:latin typeface="標楷體" panose="03000509000000000000" pitchFamily="65" charset="-120"/>
                <a:ea typeface="標楷體" panose="03000509000000000000" pitchFamily="65" charset="-120"/>
              </a:rPr>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7F09C857-7F9C-4E42-BD54-E9259DDF8C76}"/>
              </a:ext>
            </a:extLst>
          </p:cNvPr>
          <p:cNvSpPr>
            <a:spLocks noGrp="1"/>
          </p:cNvSpPr>
          <p:nvPr>
            <p:ph type="sldNum" sz="quarter" idx="12"/>
          </p:nvPr>
        </p:nvSpPr>
        <p:spPr/>
        <p:txBody>
          <a:bodyPr/>
          <a:lstStyle/>
          <a:p>
            <a:fld id="{E5C60907-9731-46B4-A33D-FDF5DC3BFF3C}" type="slidenum">
              <a:rPr lang="zh-TW" altLang="en-US" smtClean="0"/>
              <a:t>31</a:t>
            </a:fld>
            <a:endParaRPr lang="zh-TW" altLang="en-US"/>
          </a:p>
        </p:txBody>
      </p:sp>
      <p:pic>
        <p:nvPicPr>
          <p:cNvPr id="5" name="圖片 4">
            <a:extLst>
              <a:ext uri="{FF2B5EF4-FFF2-40B4-BE49-F238E27FC236}">
                <a16:creationId xmlns:a16="http://schemas.microsoft.com/office/drawing/2014/main" id="{F8315594-556E-4F00-8FB7-710D83E19C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503" y="1488362"/>
            <a:ext cx="11488994" cy="4032723"/>
          </a:xfrm>
          <a:prstGeom prst="rect">
            <a:avLst/>
          </a:prstGeom>
        </p:spPr>
      </p:pic>
    </p:spTree>
    <p:extLst>
      <p:ext uri="{BB962C8B-B14F-4D97-AF65-F5344CB8AC3E}">
        <p14:creationId xmlns:p14="http://schemas.microsoft.com/office/powerpoint/2010/main" val="23783356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4651403" y="469719"/>
            <a:ext cx="3185487"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模型架構</a:t>
            </a:r>
            <a:r>
              <a:rPr lang="en-US" altLang="zh-TW" sz="3600" dirty="0">
                <a:solidFill>
                  <a:srgbClr val="000000"/>
                </a:solidFill>
                <a:latin typeface="標楷體" panose="03000509000000000000" pitchFamily="65" charset="-120"/>
                <a:ea typeface="標楷體" panose="03000509000000000000" pitchFamily="65" charset="-120"/>
              </a:rPr>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32</a:t>
            </a:fld>
            <a:endParaRPr lang="zh-TW" altLang="en-US"/>
          </a:p>
        </p:txBody>
      </p:sp>
      <p:sp>
        <p:nvSpPr>
          <p:cNvPr id="8" name="文字方塊 7">
            <a:extLst>
              <a:ext uri="{FF2B5EF4-FFF2-40B4-BE49-F238E27FC236}">
                <a16:creationId xmlns:a16="http://schemas.microsoft.com/office/drawing/2014/main" id="{56D3047F-4421-4B7C-99AC-381D98E3FBDE}"/>
              </a:ext>
            </a:extLst>
          </p:cNvPr>
          <p:cNvSpPr txBox="1"/>
          <p:nvPr/>
        </p:nvSpPr>
        <p:spPr>
          <a:xfrm>
            <a:off x="3216712" y="3262476"/>
            <a:ext cx="2099979" cy="369332"/>
          </a:xfrm>
          <a:prstGeom prst="rect">
            <a:avLst/>
          </a:prstGeom>
          <a:noFill/>
        </p:spPr>
        <p:txBody>
          <a:bodyPr wrap="square" rtlCol="0">
            <a:spAutoFit/>
          </a:bodyPr>
          <a:lstStyle/>
          <a:p>
            <a:r>
              <a:rPr lang="zh-TW" altLang="en-US" dirty="0"/>
              <a:t>色彩感知區塊架構</a:t>
            </a:r>
          </a:p>
        </p:txBody>
      </p:sp>
      <p:sp>
        <p:nvSpPr>
          <p:cNvPr id="13" name="文字方塊 12">
            <a:extLst>
              <a:ext uri="{FF2B5EF4-FFF2-40B4-BE49-F238E27FC236}">
                <a16:creationId xmlns:a16="http://schemas.microsoft.com/office/drawing/2014/main" id="{9B3C1555-EC84-421C-BB34-30C54D192D87}"/>
              </a:ext>
            </a:extLst>
          </p:cNvPr>
          <p:cNvSpPr txBox="1"/>
          <p:nvPr/>
        </p:nvSpPr>
        <p:spPr>
          <a:xfrm>
            <a:off x="3234258" y="5751096"/>
            <a:ext cx="2064886" cy="369332"/>
          </a:xfrm>
          <a:prstGeom prst="rect">
            <a:avLst/>
          </a:prstGeom>
          <a:noFill/>
        </p:spPr>
        <p:txBody>
          <a:bodyPr wrap="square" rtlCol="0">
            <a:spAutoFit/>
          </a:bodyPr>
          <a:lstStyle/>
          <a:p>
            <a:r>
              <a:rPr lang="zh-TW" altLang="en-US" dirty="0"/>
              <a:t>輪廓感知區塊架構</a:t>
            </a:r>
          </a:p>
        </p:txBody>
      </p:sp>
      <p:sp>
        <p:nvSpPr>
          <p:cNvPr id="14" name="文字方塊 13">
            <a:extLst>
              <a:ext uri="{FF2B5EF4-FFF2-40B4-BE49-F238E27FC236}">
                <a16:creationId xmlns:a16="http://schemas.microsoft.com/office/drawing/2014/main" id="{62EA7511-DA17-4862-801E-F8B352E548BA}"/>
              </a:ext>
            </a:extLst>
          </p:cNvPr>
          <p:cNvSpPr txBox="1"/>
          <p:nvPr/>
        </p:nvSpPr>
        <p:spPr>
          <a:xfrm>
            <a:off x="8544174" y="4549852"/>
            <a:ext cx="2020643" cy="369332"/>
          </a:xfrm>
          <a:prstGeom prst="rect">
            <a:avLst/>
          </a:prstGeom>
          <a:noFill/>
        </p:spPr>
        <p:txBody>
          <a:bodyPr wrap="square" rtlCol="0">
            <a:spAutoFit/>
          </a:bodyPr>
          <a:lstStyle/>
          <a:p>
            <a:r>
              <a:rPr lang="zh-TW" altLang="en-US" dirty="0"/>
              <a:t>特徵傳遞區塊架構</a:t>
            </a:r>
          </a:p>
        </p:txBody>
      </p:sp>
      <p:pic>
        <p:nvPicPr>
          <p:cNvPr id="4" name="圖片 3">
            <a:extLst>
              <a:ext uri="{FF2B5EF4-FFF2-40B4-BE49-F238E27FC236}">
                <a16:creationId xmlns:a16="http://schemas.microsoft.com/office/drawing/2014/main" id="{FDDBC884-EEC0-4595-92F3-B30AD9E419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63687" y="1302590"/>
            <a:ext cx="3471123" cy="1862554"/>
          </a:xfrm>
          <a:prstGeom prst="rect">
            <a:avLst/>
          </a:prstGeom>
        </p:spPr>
      </p:pic>
      <p:pic>
        <p:nvPicPr>
          <p:cNvPr id="6" name="圖片 5">
            <a:extLst>
              <a:ext uri="{FF2B5EF4-FFF2-40B4-BE49-F238E27FC236}">
                <a16:creationId xmlns:a16="http://schemas.microsoft.com/office/drawing/2014/main" id="{B27E3F89-357B-4B4B-8614-245E82257F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7933" y="3886668"/>
            <a:ext cx="3622630" cy="1695699"/>
          </a:xfrm>
          <a:prstGeom prst="rect">
            <a:avLst/>
          </a:prstGeom>
        </p:spPr>
      </p:pic>
      <p:pic>
        <p:nvPicPr>
          <p:cNvPr id="15" name="圖片 14">
            <a:extLst>
              <a:ext uri="{FF2B5EF4-FFF2-40B4-BE49-F238E27FC236}">
                <a16:creationId xmlns:a16="http://schemas.microsoft.com/office/drawing/2014/main" id="{B0FFA20C-3B87-49CD-BEAE-C7AC4E59A2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57830" y="2480807"/>
            <a:ext cx="3793329" cy="2077299"/>
          </a:xfrm>
          <a:prstGeom prst="rect">
            <a:avLst/>
          </a:prstGeom>
        </p:spPr>
      </p:pic>
    </p:spTree>
    <p:extLst>
      <p:ext uri="{BB962C8B-B14F-4D97-AF65-F5344CB8AC3E}">
        <p14:creationId xmlns:p14="http://schemas.microsoft.com/office/powerpoint/2010/main" val="40265232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2431515" y="971530"/>
            <a:ext cx="6697737" cy="538609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模型架構</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t>卷積模組設計與實現</a:t>
            </a:r>
            <a:endParaRPr lang="en-US" altLang="zh-TW" sz="2400" dirty="0"/>
          </a:p>
          <a:p>
            <a:pPr marL="1485900" lvl="2" indent="-571500">
              <a:buFont typeface="標楷體" panose="03000509000000000000" pitchFamily="65" charset="-120"/>
              <a:buChar char="–"/>
            </a:pPr>
            <a:r>
              <a:rPr lang="zh-TW" altLang="en-US" sz="2000" dirty="0"/>
              <a:t>彩色卷積模組的設計與實現</a:t>
            </a:r>
            <a:endParaRPr lang="en-US" altLang="zh-TW" sz="2000" dirty="0"/>
          </a:p>
          <a:p>
            <a:pPr marL="1485900" lvl="2" indent="-571500">
              <a:buFont typeface="標楷體" panose="03000509000000000000" pitchFamily="65" charset="-120"/>
              <a:buChar char="–"/>
            </a:pPr>
            <a:r>
              <a:rPr lang="zh-TW" altLang="en-US" sz="2000" dirty="0"/>
              <a:t>灰階前處理的設計與實現</a:t>
            </a:r>
            <a:endParaRPr lang="en-US" altLang="zh-TW" sz="2000" dirty="0"/>
          </a:p>
          <a:p>
            <a:pPr marL="1485900" lvl="2" indent="-571500">
              <a:buFont typeface="標楷體" panose="03000509000000000000" pitchFamily="65" charset="-120"/>
              <a:buChar char="–"/>
            </a:pPr>
            <a:r>
              <a:rPr lang="zh-TW" altLang="en-US" sz="2000" dirty="0"/>
              <a:t>高斯卷積模組的設計與實現</a:t>
            </a:r>
            <a:endParaRPr lang="en-US" altLang="zh-TW" sz="2000" dirty="0"/>
          </a:p>
          <a:p>
            <a:pPr marL="1028700" lvl="1" indent="-571500">
              <a:buFont typeface="標楷體" panose="03000509000000000000" pitchFamily="65" charset="-120"/>
              <a:buChar char="–"/>
            </a:pPr>
            <a:r>
              <a:rPr lang="en-US" altLang="zh-TW" sz="2400" dirty="0">
                <a:solidFill>
                  <a:schemeClr val="bg1">
                    <a:lumMod val="75000"/>
                  </a:schemeClr>
                </a:solidFill>
                <a:latin typeface="標楷體" panose="03000509000000000000" pitchFamily="65" charset="-120"/>
                <a:ea typeface="標楷體" panose="03000509000000000000" pitchFamily="65" charset="-120"/>
              </a:rPr>
              <a:t>FM</a:t>
            </a:r>
            <a:r>
              <a:rPr lang="zh-TW" altLang="en-US" sz="2400" dirty="0">
                <a:solidFill>
                  <a:schemeClr val="bg1">
                    <a:lumMod val="75000"/>
                  </a:schemeClr>
                </a:solidFill>
                <a:latin typeface="標楷體" panose="03000509000000000000" pitchFamily="65" charset="-120"/>
                <a:ea typeface="標楷體" panose="03000509000000000000" pitchFamily="65" charset="-120"/>
              </a:rPr>
              <a:t>、</a:t>
            </a:r>
            <a:r>
              <a:rPr lang="en-US" altLang="zh-TW" sz="2400" dirty="0">
                <a:solidFill>
                  <a:schemeClr val="bg1">
                    <a:lumMod val="75000"/>
                  </a:schemeClr>
                </a:solidFill>
                <a:latin typeface="標楷體" panose="03000509000000000000" pitchFamily="65" charset="-120"/>
                <a:ea typeface="標楷體" panose="03000509000000000000" pitchFamily="65" charset="-120"/>
              </a:rPr>
              <a:t>RM</a:t>
            </a:r>
            <a:r>
              <a:rPr lang="zh-TW" altLang="en-US" sz="2400" dirty="0">
                <a:solidFill>
                  <a:schemeClr val="bg1">
                    <a:lumMod val="75000"/>
                  </a:schemeClr>
                </a:solidFill>
                <a:latin typeface="標楷體" panose="03000509000000000000" pitchFamily="65" charset="-120"/>
                <a:ea typeface="標楷體" panose="03000509000000000000" pitchFamily="65" charset="-120"/>
              </a:rPr>
              <a:t>的意義</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響應篩選模組之優化設計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空間合併模組之優化設計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可解釋性</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
        <p:nvSpPr>
          <p:cNvPr id="7" name="文字方塊 6">
            <a:extLst>
              <a:ext uri="{FF2B5EF4-FFF2-40B4-BE49-F238E27FC236}">
                <a16:creationId xmlns:a16="http://schemas.microsoft.com/office/drawing/2014/main" id="{ECE81F7A-AC7B-54EA-8DE9-3A60A79E8919}"/>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67886FD7-39FF-4A92-B6B8-A3AED31F3DFF}"/>
              </a:ext>
            </a:extLst>
          </p:cNvPr>
          <p:cNvSpPr>
            <a:spLocks noGrp="1"/>
          </p:cNvSpPr>
          <p:nvPr>
            <p:ph type="sldNum" sz="quarter" idx="12"/>
          </p:nvPr>
        </p:nvSpPr>
        <p:spPr/>
        <p:txBody>
          <a:bodyPr/>
          <a:lstStyle/>
          <a:p>
            <a:fld id="{E5C60907-9731-46B4-A33D-FDF5DC3BFF3C}" type="slidenum">
              <a:rPr lang="zh-TW" altLang="en-US" smtClean="0"/>
              <a:t>33</a:t>
            </a:fld>
            <a:endParaRPr lang="zh-TW" altLang="en-US"/>
          </a:p>
        </p:txBody>
      </p:sp>
    </p:spTree>
    <p:extLst>
      <p:ext uri="{BB962C8B-B14F-4D97-AF65-F5344CB8AC3E}">
        <p14:creationId xmlns:p14="http://schemas.microsoft.com/office/powerpoint/2010/main" val="42033037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233678" y="438261"/>
            <a:ext cx="5724644" cy="646331"/>
          </a:xfrm>
          <a:prstGeom prst="rect">
            <a:avLst/>
          </a:prstGeom>
          <a:noFill/>
        </p:spPr>
        <p:txBody>
          <a:bodyPr wrap="none" rtlCol="0">
            <a:spAutoFit/>
          </a:bodyPr>
          <a:lstStyle/>
          <a:p>
            <a:r>
              <a:rPr lang="zh-TW" altLang="en-US" sz="3600" dirty="0"/>
              <a:t>彩色卷積模組的設計與實現</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34</a:t>
            </a:fld>
            <a:endParaRPr lang="zh-TW" altLang="en-US"/>
          </a:p>
        </p:txBody>
      </p:sp>
      <p:pic>
        <p:nvPicPr>
          <p:cNvPr id="9" name="圖片 8">
            <a:extLst>
              <a:ext uri="{FF2B5EF4-FFF2-40B4-BE49-F238E27FC236}">
                <a16:creationId xmlns:a16="http://schemas.microsoft.com/office/drawing/2014/main" id="{69898CDD-3235-414F-A1DD-8C0D0C0AB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61094" y="1659691"/>
            <a:ext cx="6411506" cy="3430718"/>
          </a:xfrm>
          <a:prstGeom prst="rect">
            <a:avLst/>
          </a:prstGeom>
        </p:spPr>
      </p:pic>
      <p:sp>
        <p:nvSpPr>
          <p:cNvPr id="8" name="文字方塊 7">
            <a:extLst>
              <a:ext uri="{FF2B5EF4-FFF2-40B4-BE49-F238E27FC236}">
                <a16:creationId xmlns:a16="http://schemas.microsoft.com/office/drawing/2014/main" id="{56D3047F-4421-4B7C-99AC-381D98E3FBDE}"/>
              </a:ext>
            </a:extLst>
          </p:cNvPr>
          <p:cNvSpPr txBox="1"/>
          <p:nvPr/>
        </p:nvSpPr>
        <p:spPr>
          <a:xfrm>
            <a:off x="4736443" y="5544450"/>
            <a:ext cx="3235307" cy="523220"/>
          </a:xfrm>
          <a:prstGeom prst="rect">
            <a:avLst/>
          </a:prstGeom>
          <a:noFill/>
        </p:spPr>
        <p:txBody>
          <a:bodyPr wrap="square" rtlCol="0">
            <a:spAutoFit/>
          </a:bodyPr>
          <a:lstStyle/>
          <a:p>
            <a:r>
              <a:rPr lang="zh-TW" altLang="en-US" sz="2800" dirty="0"/>
              <a:t>色彩感知區塊架構</a:t>
            </a:r>
          </a:p>
        </p:txBody>
      </p:sp>
      <p:sp>
        <p:nvSpPr>
          <p:cNvPr id="2" name="矩形: 圓角 1">
            <a:extLst>
              <a:ext uri="{FF2B5EF4-FFF2-40B4-BE49-F238E27FC236}">
                <a16:creationId xmlns:a16="http://schemas.microsoft.com/office/drawing/2014/main" id="{0C3AB9DF-46D4-409C-8C18-185D26C8C561}"/>
              </a:ext>
            </a:extLst>
          </p:cNvPr>
          <p:cNvSpPr/>
          <p:nvPr/>
        </p:nvSpPr>
        <p:spPr>
          <a:xfrm>
            <a:off x="4505633" y="1954162"/>
            <a:ext cx="825909" cy="2898058"/>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030700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848683" y="482508"/>
            <a:ext cx="8494633" cy="646331"/>
          </a:xfrm>
          <a:prstGeom prst="rect">
            <a:avLst/>
          </a:prstGeom>
          <a:noFill/>
        </p:spPr>
        <p:txBody>
          <a:bodyPr wrap="none" rtlCol="0">
            <a:spAutoFit/>
          </a:bodyPr>
          <a:lstStyle/>
          <a:p>
            <a:r>
              <a:rPr lang="zh-TW" altLang="en-US" sz="3600" dirty="0"/>
              <a:t>彩色卷積模組的設計與實現</a:t>
            </a:r>
            <a:r>
              <a:rPr lang="en-US" altLang="zh-TW" sz="3600" dirty="0"/>
              <a:t>—</a:t>
            </a:r>
            <a:r>
              <a:rPr lang="zh-TW" altLang="en-US" sz="3600" dirty="0"/>
              <a:t>濾波器設計</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35</a:t>
            </a:fld>
            <a:endParaRPr lang="zh-TW" altLang="en-US"/>
          </a:p>
        </p:txBody>
      </p:sp>
      <mc:AlternateContent xmlns:mc="http://schemas.openxmlformats.org/markup-compatibility/2006">
        <mc:Choice xmlns:a14="http://schemas.microsoft.com/office/drawing/2010/main" Requires="a14">
          <p:sp>
            <p:nvSpPr>
              <p:cNvPr id="5" name="文字方塊 4">
                <a:extLst>
                  <a:ext uri="{FF2B5EF4-FFF2-40B4-BE49-F238E27FC236}">
                    <a16:creationId xmlns:a16="http://schemas.microsoft.com/office/drawing/2014/main" id="{3FBB8CB7-B105-4E70-B377-25D78A3CE88A}"/>
                  </a:ext>
                </a:extLst>
              </p:cNvPr>
              <p:cNvSpPr txBox="1"/>
              <p:nvPr/>
            </p:nvSpPr>
            <p:spPr>
              <a:xfrm>
                <a:off x="1086768" y="1278845"/>
                <a:ext cx="10018461" cy="2337948"/>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輸入彩色影像的通道為</a:t>
                </a:r>
                <a:r>
                  <a:rPr lang="en-US" altLang="zh-TW" sz="2400" dirty="0"/>
                  <a:t>3</a:t>
                </a:r>
                <a:r>
                  <a:rPr lang="zh-TW" altLang="en-US" sz="2400" dirty="0"/>
                  <a:t>，設定卷積輸出通道固定為 </a:t>
                </a:r>
                <a:r>
                  <a:rPr lang="en-US" altLang="zh-TW" sz="2400" dirty="0"/>
                  <a:t>30</a:t>
                </a:r>
              </a:p>
              <a:p>
                <a:pPr marL="342900" indent="-342900">
                  <a:buFont typeface="Arial" panose="020B0604020202020204" pitchFamily="34" charset="0"/>
                  <a:buChar char="•"/>
                </a:pPr>
                <a:r>
                  <a:rPr lang="zh-TW" altLang="en-US" sz="2400" dirty="0"/>
                  <a:t>將大小為</a:t>
                </a:r>
                <a:r>
                  <a:rPr lang="en-US" altLang="zh-TW" sz="2400" dirty="0"/>
                  <a:t>(30, 3, </a:t>
                </a:r>
                <a14:m>
                  <m:oMath xmlns:m="http://schemas.openxmlformats.org/officeDocument/2006/math">
                    <m:sSubSup>
                      <m:sSubSupPr>
                        <m:ctrlPr>
                          <a:rPr lang="en-US" altLang="zh-TW" sz="2400" i="1" smtClean="0">
                            <a:latin typeface="Cambria Math" panose="02040503050406030204" pitchFamily="18" charset="0"/>
                          </a:rPr>
                        </m:ctrlPr>
                      </m:sSubSupPr>
                      <m:e>
                        <m:r>
                          <a:rPr lang="en-US" altLang="zh-TW" sz="2400" b="0" i="1" smtClean="0">
                            <a:latin typeface="Cambria Math" panose="02040503050406030204" pitchFamily="18" charset="0"/>
                          </a:rPr>
                          <m:t>𝐻</m:t>
                        </m:r>
                      </m:e>
                      <m:sub>
                        <m:r>
                          <a:rPr lang="en-US" altLang="zh-TW" sz="2400" b="0" i="1" smtClean="0">
                            <a:latin typeface="Cambria Math" panose="02040503050406030204" pitchFamily="18" charset="0"/>
                          </a:rPr>
                          <m:t>𝐹𝑖𝑙𝑡𝑒𝑟</m:t>
                        </m:r>
                      </m:sub>
                      <m:sup>
                        <m:r>
                          <a:rPr lang="en-US" altLang="zh-TW" sz="2400" b="0" i="1" smtClean="0">
                            <a:latin typeface="Cambria Math" panose="02040503050406030204" pitchFamily="18" charset="0"/>
                          </a:rPr>
                          <m:t>𝑐𝑜𝑙𝑜𝑟</m:t>
                        </m:r>
                      </m:sup>
                    </m:sSubSup>
                  </m:oMath>
                </a14:m>
                <a:r>
                  <a:rPr lang="en-US" altLang="zh-TW" sz="2400" dirty="0"/>
                  <a:t>, </a:t>
                </a:r>
                <a14:m>
                  <m:oMath xmlns:m="http://schemas.openxmlformats.org/officeDocument/2006/math">
                    <m:sSubSup>
                      <m:sSubSupPr>
                        <m:ctrlPr>
                          <a:rPr lang="en-US" altLang="zh-TW" sz="2400" i="1">
                            <a:latin typeface="Cambria Math" panose="02040503050406030204" pitchFamily="18" charset="0"/>
                          </a:rPr>
                        </m:ctrlPr>
                      </m:sSubSupPr>
                      <m:e>
                        <m:r>
                          <a:rPr lang="en-US" altLang="zh-TW" sz="2400" b="0" i="1" smtClean="0">
                            <a:latin typeface="Cambria Math" panose="02040503050406030204" pitchFamily="18" charset="0"/>
                          </a:rPr>
                          <m:t>𝑊</m:t>
                        </m:r>
                      </m:e>
                      <m:sub>
                        <m:r>
                          <a:rPr lang="en-US" altLang="zh-TW" sz="2400" i="1">
                            <a:latin typeface="Cambria Math" panose="02040503050406030204" pitchFamily="18" charset="0"/>
                          </a:rPr>
                          <m:t>𝐹𝑖𝑙𝑡𝑒𝑟</m:t>
                        </m:r>
                      </m:sub>
                      <m:sup>
                        <m:r>
                          <a:rPr lang="en-US" altLang="zh-TW" sz="2400" i="1">
                            <a:latin typeface="Cambria Math" panose="02040503050406030204" pitchFamily="18" charset="0"/>
                          </a:rPr>
                          <m:t>𝑐𝑜𝑙𝑜𝑟</m:t>
                        </m:r>
                      </m:sup>
                    </m:sSubSup>
                  </m:oMath>
                </a14:m>
                <a:r>
                  <a:rPr lang="en-US" altLang="zh-TW" sz="2400" dirty="0"/>
                  <a:t>)</a:t>
                </a:r>
                <a:r>
                  <a:rPr lang="zh-TW" altLang="en-US" sz="2400" dirty="0"/>
                  <a:t>的濾波器視為</a:t>
                </a:r>
                <a:r>
                  <a:rPr lang="en-US" altLang="zh-TW" sz="2400" dirty="0"/>
                  <a:t>30</a:t>
                </a:r>
                <a:r>
                  <a:rPr lang="zh-TW" altLang="en-US" sz="2400" dirty="0"/>
                  <a:t>個不同基礎顏色的色塊</a:t>
                </a:r>
                <a:endParaRPr lang="en-US" altLang="zh-TW" sz="2400" dirty="0"/>
              </a:p>
              <a:p>
                <a:pPr marL="342900" indent="-342900">
                  <a:buFont typeface="Arial" panose="020B0604020202020204" pitchFamily="34" charset="0"/>
                  <a:buChar char="•"/>
                </a:pPr>
                <a:r>
                  <a:rPr lang="zh-TW" altLang="en-US" sz="2400" dirty="0"/>
                  <a:t>將色塊的</a:t>
                </a:r>
                <a:r>
                  <a:rPr lang="en-US" altLang="zh-TW" sz="2400" dirty="0"/>
                  <a:t>RGB</a:t>
                </a:r>
                <a:r>
                  <a:rPr lang="zh-TW" altLang="en-US" sz="2400" dirty="0"/>
                  <a:t>值正規化至 </a:t>
                </a:r>
                <a:r>
                  <a:rPr lang="en-US" altLang="zh-TW" sz="2400" dirty="0"/>
                  <a:t>[0,</a:t>
                </a:r>
                <a:r>
                  <a:rPr lang="zh-TW" altLang="en-US" sz="2400" dirty="0"/>
                  <a:t> </a:t>
                </a:r>
                <a:r>
                  <a:rPr lang="en-US" altLang="zh-TW" sz="2400" dirty="0"/>
                  <a:t>1]</a:t>
                </a:r>
                <a:r>
                  <a:rPr lang="zh-TW" altLang="en-US" sz="2400" dirty="0"/>
                  <a:t> 之間</a:t>
                </a:r>
                <a:endParaRPr lang="en-US" altLang="zh-TW" sz="2400" dirty="0"/>
              </a:p>
              <a:p>
                <a:pPr marL="342900" indent="-342900">
                  <a:buFont typeface="Arial" panose="020B0604020202020204" pitchFamily="34" charset="0"/>
                  <a:buChar char="•"/>
                </a:pPr>
                <a:r>
                  <a:rPr lang="en-US" altLang="zh-TW" sz="2400" dirty="0"/>
                  <a:t>30</a:t>
                </a:r>
                <a:r>
                  <a:rPr lang="zh-TW" altLang="en-US" sz="2400" dirty="0"/>
                  <a:t>種基礎色彩 </a:t>
                </a:r>
                <a:r>
                  <a:rPr lang="en-US" altLang="zh-TW" sz="2400" dirty="0"/>
                  <a:t>= </a:t>
                </a:r>
              </a:p>
              <a:p>
                <a:pPr marL="449263"/>
                <a:r>
                  <a:rPr lang="zh-TW" altLang="en-US" sz="2400" dirty="0"/>
                  <a:t>日本色彩研究所於 </a:t>
                </a:r>
                <a:r>
                  <a:rPr lang="en-US" altLang="zh-TW" sz="2400" dirty="0"/>
                  <a:t>1965 </a:t>
                </a:r>
                <a:r>
                  <a:rPr lang="zh-TW" altLang="en-US" sz="2400" dirty="0"/>
                  <a:t>年提出的 </a:t>
                </a:r>
                <a:r>
                  <a:rPr lang="en-US" altLang="zh-TW" sz="2400" dirty="0"/>
                  <a:t>PCCS(Practical Color Co-ordinate System) </a:t>
                </a:r>
                <a:r>
                  <a:rPr lang="zh-TW" altLang="en-US" sz="2400" dirty="0"/>
                  <a:t>的</a:t>
                </a:r>
                <a:r>
                  <a:rPr lang="en-US" altLang="zh-TW" sz="2400" dirty="0"/>
                  <a:t>24 </a:t>
                </a:r>
                <a:r>
                  <a:rPr lang="zh-TW" altLang="en-US" sz="2400" dirty="0"/>
                  <a:t>色相環 </a:t>
                </a:r>
                <a:r>
                  <a:rPr lang="en-US" altLang="zh-TW" sz="2400" dirty="0"/>
                  <a:t>+</a:t>
                </a:r>
                <a:r>
                  <a:rPr lang="zh-TW" altLang="en-US" sz="2400" dirty="0"/>
                  <a:t> 紅綠藍黑白灰 </a:t>
                </a:r>
                <a:r>
                  <a:rPr lang="en-US" altLang="zh-TW" sz="2400" dirty="0"/>
                  <a:t>6</a:t>
                </a:r>
                <a:r>
                  <a:rPr lang="zh-TW" altLang="en-US" sz="2400" dirty="0"/>
                  <a:t> 種基礎色</a:t>
                </a:r>
                <a:endParaRPr lang="en-US" altLang="zh-TW" sz="2400" dirty="0"/>
              </a:p>
            </p:txBody>
          </p:sp>
        </mc:Choice>
        <mc:Fallback>
          <p:sp>
            <p:nvSpPr>
              <p:cNvPr id="5" name="文字方塊 4">
                <a:extLst>
                  <a:ext uri="{FF2B5EF4-FFF2-40B4-BE49-F238E27FC236}">
                    <a16:creationId xmlns:a16="http://schemas.microsoft.com/office/drawing/2014/main" id="{3FBB8CB7-B105-4E70-B377-25D78A3CE88A}"/>
                  </a:ext>
                </a:extLst>
              </p:cNvPr>
              <p:cNvSpPr txBox="1">
                <a:spLocks noRot="1" noChangeAspect="1" noMove="1" noResize="1" noEditPoints="1" noAdjustHandles="1" noChangeArrowheads="1" noChangeShapeType="1" noTextEdit="1"/>
              </p:cNvSpPr>
              <p:nvPr/>
            </p:nvSpPr>
            <p:spPr>
              <a:xfrm>
                <a:off x="1086768" y="1278845"/>
                <a:ext cx="10018461" cy="2337948"/>
              </a:xfrm>
              <a:prstGeom prst="rect">
                <a:avLst/>
              </a:prstGeom>
              <a:blipFill>
                <a:blip r:embed="rId2"/>
                <a:stretch>
                  <a:fillRect l="-791" t="-2089" b="-5222"/>
                </a:stretch>
              </a:blipFill>
            </p:spPr>
            <p:txBody>
              <a:bodyPr/>
              <a:lstStyle/>
              <a:p>
                <a:r>
                  <a:rPr lang="zh-TW" altLang="en-US">
                    <a:noFill/>
                  </a:rPr>
                  <a:t> </a:t>
                </a:r>
              </a:p>
            </p:txBody>
          </p:sp>
        </mc:Fallback>
      </mc:AlternateContent>
      <p:pic>
        <p:nvPicPr>
          <p:cNvPr id="6" name="圖片 5">
            <a:extLst>
              <a:ext uri="{FF2B5EF4-FFF2-40B4-BE49-F238E27FC236}">
                <a16:creationId xmlns:a16="http://schemas.microsoft.com/office/drawing/2014/main" id="{B40F099B-33A7-49B3-9ACD-64E74073D1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0696" y="3625172"/>
            <a:ext cx="2582442" cy="2582442"/>
          </a:xfrm>
          <a:prstGeom prst="rect">
            <a:avLst/>
          </a:prstGeom>
        </p:spPr>
      </p:pic>
      <p:pic>
        <p:nvPicPr>
          <p:cNvPr id="8" name="圖片 7">
            <a:extLst>
              <a:ext uri="{FF2B5EF4-FFF2-40B4-BE49-F238E27FC236}">
                <a16:creationId xmlns:a16="http://schemas.microsoft.com/office/drawing/2014/main" id="{13FA7BFA-5DDA-4FD2-8E9B-B4FB6CD56E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3136" y="5246972"/>
            <a:ext cx="6720703" cy="960642"/>
          </a:xfrm>
          <a:prstGeom prst="rect">
            <a:avLst/>
          </a:prstGeom>
          <a:ln>
            <a:solidFill>
              <a:schemeClr val="tx1"/>
            </a:solidFill>
          </a:ln>
        </p:spPr>
      </p:pic>
      <p:pic>
        <p:nvPicPr>
          <p:cNvPr id="4" name="圖片 3">
            <a:extLst>
              <a:ext uri="{FF2B5EF4-FFF2-40B4-BE49-F238E27FC236}">
                <a16:creationId xmlns:a16="http://schemas.microsoft.com/office/drawing/2014/main" id="{2C1ADA18-4860-4945-AE30-D71B77841D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8598" y="3766799"/>
            <a:ext cx="3878826" cy="1320988"/>
          </a:xfrm>
          <a:prstGeom prst="rect">
            <a:avLst/>
          </a:prstGeom>
        </p:spPr>
      </p:pic>
    </p:spTree>
    <p:extLst>
      <p:ext uri="{BB962C8B-B14F-4D97-AF65-F5344CB8AC3E}">
        <p14:creationId xmlns:p14="http://schemas.microsoft.com/office/powerpoint/2010/main" val="9006757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250125" y="543038"/>
            <a:ext cx="9853980" cy="646331"/>
          </a:xfrm>
          <a:prstGeom prst="rect">
            <a:avLst/>
          </a:prstGeom>
          <a:noFill/>
        </p:spPr>
        <p:txBody>
          <a:bodyPr wrap="none" rtlCol="0">
            <a:spAutoFit/>
          </a:bodyPr>
          <a:lstStyle/>
          <a:p>
            <a:r>
              <a:rPr lang="zh-TW" altLang="en-US" sz="3600" dirty="0"/>
              <a:t>彩色卷積模組的設計與實現</a:t>
            </a:r>
            <a:r>
              <a:rPr lang="en-US" altLang="zh-TW" sz="3600" dirty="0"/>
              <a:t>—</a:t>
            </a:r>
            <a:r>
              <a:rPr lang="zh-TW" altLang="en-US" sz="3600" dirty="0"/>
              <a:t>彩色卷積模組</a:t>
            </a:r>
            <a:r>
              <a:rPr lang="en-US" altLang="zh-TW" sz="3600" dirty="0"/>
              <a:t>(1/3)</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36</a:t>
            </a:fld>
            <a:endParaRPr lang="zh-TW" altLang="en-US"/>
          </a:p>
        </p:txBody>
      </p:sp>
      <p:sp>
        <p:nvSpPr>
          <p:cNvPr id="5" name="文字方塊 4">
            <a:extLst>
              <a:ext uri="{FF2B5EF4-FFF2-40B4-BE49-F238E27FC236}">
                <a16:creationId xmlns:a16="http://schemas.microsoft.com/office/drawing/2014/main" id="{3FBB8CB7-B105-4E70-B377-25D78A3CE88A}"/>
              </a:ext>
            </a:extLst>
          </p:cNvPr>
          <p:cNvSpPr txBox="1"/>
          <p:nvPr/>
        </p:nvSpPr>
        <p:spPr>
          <a:xfrm>
            <a:off x="1167885" y="1373009"/>
            <a:ext cx="10018461" cy="1569660"/>
          </a:xfrm>
          <a:prstGeom prst="rect">
            <a:avLst/>
          </a:prstGeom>
          <a:noFill/>
        </p:spPr>
        <p:txBody>
          <a:bodyPr wrap="square" rtlCol="0">
            <a:spAutoFit/>
          </a:bodyPr>
          <a:lstStyle/>
          <a:p>
            <a:pPr marL="457200" indent="-457200">
              <a:buFont typeface="+mj-lt"/>
              <a:buAutoNum type="arabicPeriod"/>
            </a:pPr>
            <a:r>
              <a:rPr lang="zh-TW" altLang="en-US" sz="2400" dirty="0"/>
              <a:t>和傳統卷積一樣使用</a:t>
            </a:r>
            <a:r>
              <a:rPr lang="en-US" altLang="zh-TW" sz="2400" dirty="0"/>
              <a:t>Slide Window</a:t>
            </a:r>
            <a:r>
              <a:rPr lang="zh-TW" altLang="en-US" sz="2400" dirty="0"/>
              <a:t>滑動遍歷整張影像</a:t>
            </a:r>
            <a:endParaRPr lang="en-US" altLang="zh-TW" sz="2400" dirty="0"/>
          </a:p>
          <a:p>
            <a:pPr marL="457200" indent="-457200">
              <a:buFont typeface="+mj-lt"/>
              <a:buAutoNum type="arabicPeriod"/>
            </a:pPr>
            <a:r>
              <a:rPr lang="zh-TW" altLang="en-US" sz="2400" dirty="0"/>
              <a:t>透過將 </a:t>
            </a:r>
            <a:r>
              <a:rPr lang="en-US" altLang="zh-TW" sz="2400" dirty="0"/>
              <a:t>Window </a:t>
            </a:r>
            <a:r>
              <a:rPr lang="zh-TW" altLang="en-US" sz="2400" dirty="0"/>
              <a:t>內的所有像素的 </a:t>
            </a:r>
            <a:r>
              <a:rPr lang="en-US" altLang="zh-TW" sz="2400" dirty="0"/>
              <a:t>RGB </a:t>
            </a:r>
            <a:r>
              <a:rPr lang="zh-TW" altLang="en-US" sz="2400" dirty="0"/>
              <a:t>值進行加總與平均計算平均色</a:t>
            </a:r>
            <a:endParaRPr lang="en-US" altLang="zh-TW" sz="2400" dirty="0"/>
          </a:p>
          <a:p>
            <a:pPr marL="457200" indent="-457200">
              <a:buFont typeface="+mj-lt"/>
              <a:buAutoNum type="arabicPeriod"/>
            </a:pPr>
            <a:r>
              <a:rPr lang="zh-TW" altLang="en-US" sz="2400" dirty="0"/>
              <a:t>計算平均色與各個濾波器代表色的色差</a:t>
            </a:r>
            <a:endParaRPr lang="en-US" altLang="zh-TW" sz="2400" dirty="0"/>
          </a:p>
          <a:p>
            <a:pPr marL="457200" indent="-457200">
              <a:buFont typeface="+mj-lt"/>
              <a:buAutoNum type="arabicPeriod"/>
            </a:pPr>
            <a:r>
              <a:rPr lang="zh-TW" altLang="en-US" sz="2400" dirty="0"/>
              <a:t>輸入高斯函數將色差轉換成相似度進行輸出</a:t>
            </a:r>
            <a:endParaRPr lang="en-US" altLang="zh-TW" sz="2400" dirty="0"/>
          </a:p>
        </p:txBody>
      </p:sp>
      <p:pic>
        <p:nvPicPr>
          <p:cNvPr id="4" name="圖片 3">
            <a:extLst>
              <a:ext uri="{FF2B5EF4-FFF2-40B4-BE49-F238E27FC236}">
                <a16:creationId xmlns:a16="http://schemas.microsoft.com/office/drawing/2014/main" id="{9156C47A-9C48-4783-9854-B3743C3E41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8425" y="2978283"/>
            <a:ext cx="3950846" cy="3337633"/>
          </a:xfrm>
          <a:prstGeom prst="rect">
            <a:avLst/>
          </a:prstGeom>
        </p:spPr>
      </p:pic>
    </p:spTree>
    <p:extLst>
      <p:ext uri="{BB962C8B-B14F-4D97-AF65-F5344CB8AC3E}">
        <p14:creationId xmlns:p14="http://schemas.microsoft.com/office/powerpoint/2010/main" val="2936114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250125" y="543038"/>
            <a:ext cx="9853980" cy="646331"/>
          </a:xfrm>
          <a:prstGeom prst="rect">
            <a:avLst/>
          </a:prstGeom>
          <a:noFill/>
        </p:spPr>
        <p:txBody>
          <a:bodyPr wrap="none" rtlCol="0">
            <a:spAutoFit/>
          </a:bodyPr>
          <a:lstStyle/>
          <a:p>
            <a:r>
              <a:rPr lang="zh-TW" altLang="en-US" sz="3600" dirty="0"/>
              <a:t>彩色卷積模組的設計與實現</a:t>
            </a:r>
            <a:r>
              <a:rPr lang="en-US" altLang="zh-TW" sz="3600" dirty="0"/>
              <a:t>—</a:t>
            </a:r>
            <a:r>
              <a:rPr lang="zh-TW" altLang="en-US" sz="3600" dirty="0"/>
              <a:t>彩色卷積模組</a:t>
            </a:r>
            <a:r>
              <a:rPr lang="en-US" altLang="zh-TW" sz="3600" dirty="0"/>
              <a:t>(2/3)</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37</a:t>
            </a:fld>
            <a:endParaRPr lang="zh-TW" altLang="en-US"/>
          </a:p>
        </p:txBody>
      </p:sp>
      <p:sp>
        <p:nvSpPr>
          <p:cNvPr id="5" name="文字方塊 4">
            <a:extLst>
              <a:ext uri="{FF2B5EF4-FFF2-40B4-BE49-F238E27FC236}">
                <a16:creationId xmlns:a16="http://schemas.microsoft.com/office/drawing/2014/main" id="{3FBB8CB7-B105-4E70-B377-25D78A3CE88A}"/>
              </a:ext>
            </a:extLst>
          </p:cNvPr>
          <p:cNvSpPr txBox="1"/>
          <p:nvPr/>
        </p:nvSpPr>
        <p:spPr>
          <a:xfrm>
            <a:off x="1167885" y="1373009"/>
            <a:ext cx="10018461" cy="4154984"/>
          </a:xfrm>
          <a:prstGeom prst="rect">
            <a:avLst/>
          </a:prstGeom>
          <a:noFill/>
        </p:spPr>
        <p:txBody>
          <a:bodyPr wrap="square" rtlCol="0">
            <a:spAutoFit/>
          </a:bodyPr>
          <a:lstStyle/>
          <a:p>
            <a:pPr marL="457200" indent="-457200">
              <a:buFont typeface="Arial" panose="020B0604020202020204" pitchFamily="34" charset="0"/>
              <a:buChar char="•"/>
            </a:pPr>
            <a:r>
              <a:rPr lang="zh-TW" altLang="en-US" sz="2400" dirty="0"/>
              <a:t>歐式距離</a:t>
            </a:r>
            <a:r>
              <a:rPr lang="en-US" altLang="zh-TW" sz="2400" dirty="0"/>
              <a:t>(Euclidean)</a:t>
            </a:r>
            <a:r>
              <a:rPr lang="zh-TW" altLang="en-US" sz="2400" dirty="0"/>
              <a:t>：直接計算</a:t>
            </a:r>
            <a:r>
              <a:rPr lang="en-US" altLang="zh-TW" sz="2400" dirty="0"/>
              <a:t>RGB</a:t>
            </a:r>
            <a:r>
              <a:rPr lang="zh-TW" altLang="en-US" sz="2400" dirty="0"/>
              <a:t>值的歐式距離</a:t>
            </a: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r>
              <a:rPr lang="en-US" altLang="zh-TW" sz="2400" dirty="0"/>
              <a:t>LAB</a:t>
            </a:r>
            <a:r>
              <a:rPr lang="zh-TW" altLang="en-US" sz="2400" dirty="0"/>
              <a:t> </a:t>
            </a:r>
            <a:r>
              <a:rPr lang="en-US" altLang="zh-TW" sz="2400" dirty="0"/>
              <a:t>Euclidean</a:t>
            </a:r>
            <a:r>
              <a:rPr lang="zh-TW" altLang="en-US" sz="2400" dirty="0"/>
              <a:t>：由 </a:t>
            </a:r>
            <a:r>
              <a:rPr lang="en-US" altLang="zh-TW" sz="2400" dirty="0" err="1"/>
              <a:t>CompuPhase</a:t>
            </a:r>
            <a:r>
              <a:rPr lang="en-US" altLang="zh-TW" sz="2400" dirty="0"/>
              <a:t> </a:t>
            </a:r>
            <a:r>
              <a:rPr lang="zh-TW" altLang="en-US" sz="2400" dirty="0"/>
              <a:t>公司提出的一種低成本的加權歐幾里得距離公式，利用這個公式便可以用兩個顏色的 </a:t>
            </a:r>
            <a:r>
              <a:rPr lang="en-US" altLang="zh-TW" sz="2400" dirty="0"/>
              <a:t>RGB </a:t>
            </a:r>
            <a:r>
              <a:rPr lang="zh-TW" altLang="en-US" sz="2400" dirty="0"/>
              <a:t>值計算出接近 </a:t>
            </a:r>
            <a:r>
              <a:rPr lang="en-US" altLang="zh-TW" sz="2400" dirty="0"/>
              <a:t>CIEL*a*b (CIE L*u*v) </a:t>
            </a:r>
            <a:r>
              <a:rPr lang="zh-TW" altLang="en-US" sz="2400" dirty="0"/>
              <a:t>空間中的距離</a:t>
            </a: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p:txBody>
      </p:sp>
      <p:pic>
        <p:nvPicPr>
          <p:cNvPr id="10" name="圖片 9">
            <a:extLst>
              <a:ext uri="{FF2B5EF4-FFF2-40B4-BE49-F238E27FC236}">
                <a16:creationId xmlns:a16="http://schemas.microsoft.com/office/drawing/2014/main" id="{54F309B8-5855-4BFC-A76B-5838D620B28F}"/>
              </a:ext>
            </a:extLst>
          </p:cNvPr>
          <p:cNvPicPr>
            <a:picLocks noChangeAspect="1"/>
          </p:cNvPicPr>
          <p:nvPr/>
        </p:nvPicPr>
        <p:blipFill>
          <a:blip r:embed="rId3"/>
          <a:stretch>
            <a:fillRect/>
          </a:stretch>
        </p:blipFill>
        <p:spPr>
          <a:xfrm>
            <a:off x="1944448" y="4090218"/>
            <a:ext cx="5336769" cy="2124087"/>
          </a:xfrm>
          <a:prstGeom prst="rect">
            <a:avLst/>
          </a:prstGeom>
        </p:spPr>
      </p:pic>
      <p:pic>
        <p:nvPicPr>
          <p:cNvPr id="13" name="圖片 12">
            <a:extLst>
              <a:ext uri="{FF2B5EF4-FFF2-40B4-BE49-F238E27FC236}">
                <a16:creationId xmlns:a16="http://schemas.microsoft.com/office/drawing/2014/main" id="{EEFD8143-F24A-403C-86FC-307D0BC28991}"/>
              </a:ext>
            </a:extLst>
          </p:cNvPr>
          <p:cNvPicPr>
            <a:picLocks noChangeAspect="1"/>
          </p:cNvPicPr>
          <p:nvPr/>
        </p:nvPicPr>
        <p:blipFill>
          <a:blip r:embed="rId4"/>
          <a:stretch>
            <a:fillRect/>
          </a:stretch>
        </p:blipFill>
        <p:spPr>
          <a:xfrm>
            <a:off x="3448784" y="2059321"/>
            <a:ext cx="4911213" cy="503436"/>
          </a:xfrm>
          <a:prstGeom prst="rect">
            <a:avLst/>
          </a:prstGeom>
        </p:spPr>
      </p:pic>
      <p:pic>
        <p:nvPicPr>
          <p:cNvPr id="4" name="圖片 3">
            <a:extLst>
              <a:ext uri="{FF2B5EF4-FFF2-40B4-BE49-F238E27FC236}">
                <a16:creationId xmlns:a16="http://schemas.microsoft.com/office/drawing/2014/main" id="{431EE826-662F-45E1-A29B-6F4425E1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59354" y="3987382"/>
            <a:ext cx="3592769" cy="2226923"/>
          </a:xfrm>
          <a:prstGeom prst="rect">
            <a:avLst/>
          </a:prstGeom>
        </p:spPr>
      </p:pic>
    </p:spTree>
    <p:extLst>
      <p:ext uri="{BB962C8B-B14F-4D97-AF65-F5344CB8AC3E}">
        <p14:creationId xmlns:p14="http://schemas.microsoft.com/office/powerpoint/2010/main" val="29973270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250125" y="543038"/>
            <a:ext cx="9853980" cy="646331"/>
          </a:xfrm>
          <a:prstGeom prst="rect">
            <a:avLst/>
          </a:prstGeom>
          <a:noFill/>
        </p:spPr>
        <p:txBody>
          <a:bodyPr wrap="none" rtlCol="0">
            <a:spAutoFit/>
          </a:bodyPr>
          <a:lstStyle/>
          <a:p>
            <a:r>
              <a:rPr lang="zh-TW" altLang="en-US" sz="3600" dirty="0"/>
              <a:t>彩色卷積模組的設計與實現</a:t>
            </a:r>
            <a:r>
              <a:rPr lang="en-US" altLang="zh-TW" sz="3600" dirty="0"/>
              <a:t>—</a:t>
            </a:r>
            <a:r>
              <a:rPr lang="zh-TW" altLang="en-US" sz="3600" dirty="0"/>
              <a:t>彩色卷積模組</a:t>
            </a:r>
            <a:r>
              <a:rPr lang="en-US" altLang="zh-TW" sz="3600" dirty="0"/>
              <a:t>(3/3)</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38</a:t>
            </a:fld>
            <a:endParaRPr lang="zh-TW" altLang="en-US"/>
          </a:p>
        </p:txBody>
      </p:sp>
      <p:sp>
        <p:nvSpPr>
          <p:cNvPr id="5" name="文字方塊 4">
            <a:extLst>
              <a:ext uri="{FF2B5EF4-FFF2-40B4-BE49-F238E27FC236}">
                <a16:creationId xmlns:a16="http://schemas.microsoft.com/office/drawing/2014/main" id="{3FBB8CB7-B105-4E70-B377-25D78A3CE88A}"/>
              </a:ext>
            </a:extLst>
          </p:cNvPr>
          <p:cNvSpPr txBox="1"/>
          <p:nvPr/>
        </p:nvSpPr>
        <p:spPr>
          <a:xfrm>
            <a:off x="1167885" y="1373009"/>
            <a:ext cx="10018461" cy="3785652"/>
          </a:xfrm>
          <a:prstGeom prst="rect">
            <a:avLst/>
          </a:prstGeom>
          <a:noFill/>
        </p:spPr>
        <p:txBody>
          <a:bodyPr wrap="square" rtlCol="0">
            <a:spAutoFit/>
          </a:bodyPr>
          <a:lstStyle/>
          <a:p>
            <a:pPr marL="457200" indent="-457200">
              <a:buFont typeface="Arial" panose="020B0604020202020204" pitchFamily="34" charset="0"/>
              <a:buChar char="•"/>
            </a:pPr>
            <a:r>
              <a:rPr lang="en-US" altLang="zh-TW" sz="2400" dirty="0"/>
              <a:t>Weighted Euclidean </a:t>
            </a:r>
            <a:r>
              <a:rPr lang="zh-TW" altLang="en-US" sz="2400" dirty="0"/>
              <a:t>：根據</a:t>
            </a:r>
            <a:r>
              <a:rPr lang="en-US" altLang="zh-TW" sz="2400" dirty="0"/>
              <a:t>2019</a:t>
            </a:r>
            <a:r>
              <a:rPr lang="zh-TW" altLang="en-US" sz="2400" dirty="0"/>
              <a:t>年伽馬校正論文，人們對於每個顏色的亮度感知呈現不同的非線性曲線，因此對於不同的色彩的權重應該要是不同的，因此我們參考了一種常見計算色差的加權歐氏距離的公式 。</a:t>
            </a: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endParaRPr lang="en-US" altLang="zh-TW" sz="2400" dirty="0"/>
          </a:p>
          <a:p>
            <a:pPr marL="457200" indent="-457200">
              <a:buFont typeface="Arial" panose="020B0604020202020204" pitchFamily="34" charset="0"/>
              <a:buChar char="•"/>
            </a:pPr>
            <a:r>
              <a:rPr lang="zh-TW" altLang="en-US" sz="2400" dirty="0"/>
              <a:t>我們最終選擇了穩定性較高的 </a:t>
            </a:r>
            <a:r>
              <a:rPr lang="en-US" altLang="zh-TW" sz="2400" dirty="0"/>
              <a:t>LAB Euclidean </a:t>
            </a:r>
            <a:r>
              <a:rPr lang="zh-TW" altLang="en-US" sz="2400" dirty="0"/>
              <a:t>方法來計算色彩感知區塊中輸入影像和 </a:t>
            </a:r>
            <a:r>
              <a:rPr lang="en-US" altLang="zh-TW" sz="2400" dirty="0"/>
              <a:t>30 </a:t>
            </a:r>
            <a:r>
              <a:rPr lang="zh-TW" altLang="en-US" sz="2400" dirty="0"/>
              <a:t>類基礎顏色的色差值</a:t>
            </a:r>
            <a:endParaRPr lang="en-US" altLang="zh-TW" sz="2400" dirty="0"/>
          </a:p>
        </p:txBody>
      </p:sp>
      <p:pic>
        <p:nvPicPr>
          <p:cNvPr id="9" name="圖片 8">
            <a:extLst>
              <a:ext uri="{FF2B5EF4-FFF2-40B4-BE49-F238E27FC236}">
                <a16:creationId xmlns:a16="http://schemas.microsoft.com/office/drawing/2014/main" id="{BF133200-3D8A-4FEE-877A-C1802FD424FB}"/>
              </a:ext>
            </a:extLst>
          </p:cNvPr>
          <p:cNvPicPr>
            <a:picLocks noChangeAspect="1"/>
          </p:cNvPicPr>
          <p:nvPr/>
        </p:nvPicPr>
        <p:blipFill>
          <a:blip r:embed="rId2"/>
          <a:stretch>
            <a:fillRect/>
          </a:stretch>
        </p:blipFill>
        <p:spPr>
          <a:xfrm>
            <a:off x="2971800" y="2889105"/>
            <a:ext cx="6002594" cy="746061"/>
          </a:xfrm>
          <a:prstGeom prst="rect">
            <a:avLst/>
          </a:prstGeom>
        </p:spPr>
      </p:pic>
    </p:spTree>
    <p:extLst>
      <p:ext uri="{BB962C8B-B14F-4D97-AF65-F5344CB8AC3E}">
        <p14:creationId xmlns:p14="http://schemas.microsoft.com/office/powerpoint/2010/main" val="8783504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464510" y="392480"/>
            <a:ext cx="5262979" cy="646331"/>
          </a:xfrm>
          <a:prstGeom prst="rect">
            <a:avLst/>
          </a:prstGeom>
          <a:noFill/>
        </p:spPr>
        <p:txBody>
          <a:bodyPr wrap="none" rtlCol="0">
            <a:spAutoFit/>
          </a:bodyPr>
          <a:lstStyle/>
          <a:p>
            <a:r>
              <a:rPr lang="zh-TW" altLang="en-US" sz="3600" dirty="0"/>
              <a:t>灰階前處理的設計與實現</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39</a:t>
            </a:fld>
            <a:endParaRPr lang="zh-TW" altLang="en-US"/>
          </a:p>
        </p:txBody>
      </p:sp>
      <p:pic>
        <p:nvPicPr>
          <p:cNvPr id="9" name="圖片 8">
            <a:extLst>
              <a:ext uri="{FF2B5EF4-FFF2-40B4-BE49-F238E27FC236}">
                <a16:creationId xmlns:a16="http://schemas.microsoft.com/office/drawing/2014/main" id="{69898CDD-3235-414F-A1DD-8C0D0C0AB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61472" y="1874891"/>
            <a:ext cx="6410749" cy="3000317"/>
          </a:xfrm>
          <a:prstGeom prst="rect">
            <a:avLst/>
          </a:prstGeom>
        </p:spPr>
      </p:pic>
      <p:sp>
        <p:nvSpPr>
          <p:cNvPr id="8" name="文字方塊 7">
            <a:extLst>
              <a:ext uri="{FF2B5EF4-FFF2-40B4-BE49-F238E27FC236}">
                <a16:creationId xmlns:a16="http://schemas.microsoft.com/office/drawing/2014/main" id="{56D3047F-4421-4B7C-99AC-381D98E3FBDE}"/>
              </a:ext>
            </a:extLst>
          </p:cNvPr>
          <p:cNvSpPr txBox="1"/>
          <p:nvPr/>
        </p:nvSpPr>
        <p:spPr>
          <a:xfrm>
            <a:off x="4736443" y="5544450"/>
            <a:ext cx="3235307" cy="523220"/>
          </a:xfrm>
          <a:prstGeom prst="rect">
            <a:avLst/>
          </a:prstGeom>
          <a:noFill/>
        </p:spPr>
        <p:txBody>
          <a:bodyPr wrap="square" rtlCol="0">
            <a:spAutoFit/>
          </a:bodyPr>
          <a:lstStyle/>
          <a:p>
            <a:r>
              <a:rPr lang="zh-TW" altLang="en-US" sz="2800" dirty="0"/>
              <a:t>輪廓感知區塊架構</a:t>
            </a:r>
          </a:p>
        </p:txBody>
      </p:sp>
      <p:sp>
        <p:nvSpPr>
          <p:cNvPr id="2" name="矩形: 圓角 1">
            <a:extLst>
              <a:ext uri="{FF2B5EF4-FFF2-40B4-BE49-F238E27FC236}">
                <a16:creationId xmlns:a16="http://schemas.microsoft.com/office/drawing/2014/main" id="{0C3AB9DF-46D4-409C-8C18-185D26C8C561}"/>
              </a:ext>
            </a:extLst>
          </p:cNvPr>
          <p:cNvSpPr/>
          <p:nvPr/>
        </p:nvSpPr>
        <p:spPr>
          <a:xfrm>
            <a:off x="4188542" y="2300748"/>
            <a:ext cx="707924" cy="218276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0398316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1605607" y="1353362"/>
            <a:ext cx="9332023" cy="2985433"/>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研究動機與目的</a:t>
            </a:r>
          </a:p>
          <a:p>
            <a:pPr marL="1028700" lvl="1" indent="-571500">
              <a:buFont typeface="標楷體" panose="03000509000000000000" pitchFamily="65" charset="-120"/>
              <a:buChar char="–"/>
            </a:pPr>
            <a:r>
              <a:rPr lang="zh-TW" altLang="en-US" sz="2400" dirty="0">
                <a:solidFill>
                  <a:srgbClr val="000000"/>
                </a:solidFill>
                <a:latin typeface="標楷體" panose="03000509000000000000" pitchFamily="65" charset="-120"/>
                <a:ea typeface="標楷體" panose="03000509000000000000" pitchFamily="65" charset="-120"/>
              </a:rPr>
              <a:t>研究動機</a:t>
            </a:r>
            <a:endParaRPr lang="en-US" altLang="zh-TW" sz="2400" dirty="0">
              <a:solidFill>
                <a:srgbClr val="000000"/>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rgbClr val="000000"/>
                </a:solidFill>
                <a:latin typeface="標楷體" panose="03000509000000000000" pitchFamily="65" charset="-120"/>
                <a:ea typeface="標楷體" panose="03000509000000000000" pitchFamily="65" charset="-120"/>
              </a:rPr>
              <a:t>研究目的</a:t>
            </a:r>
            <a:endParaRPr lang="en-US" altLang="zh-TW" sz="2800" dirty="0">
              <a:solidFill>
                <a:srgbClr val="000000"/>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背景知識與文獻回顧</a:t>
            </a: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endParaRPr lang="zh-TW" altLang="en-US" dirty="0">
              <a:solidFill>
                <a:schemeClr val="bg1">
                  <a:lumMod val="75000"/>
                </a:schemeClr>
              </a:solidFill>
              <a:latin typeface="標楷體" panose="03000509000000000000" pitchFamily="65" charset="-120"/>
              <a:ea typeface="標楷體" panose="03000509000000000000" pitchFamily="65" charset="-120"/>
            </a:endParaRPr>
          </a:p>
        </p:txBody>
      </p:sp>
      <p:sp>
        <p:nvSpPr>
          <p:cNvPr id="7" name="文字方塊 6">
            <a:extLst>
              <a:ext uri="{FF2B5EF4-FFF2-40B4-BE49-F238E27FC236}">
                <a16:creationId xmlns:a16="http://schemas.microsoft.com/office/drawing/2014/main" id="{44B82BEC-0E6E-662C-FA96-7781A8C0482A}"/>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EC04E22B-1777-4AD3-8C52-AD65268DEF49}"/>
              </a:ext>
            </a:extLst>
          </p:cNvPr>
          <p:cNvSpPr>
            <a:spLocks noGrp="1"/>
          </p:cNvSpPr>
          <p:nvPr>
            <p:ph type="sldNum" sz="quarter" idx="12"/>
          </p:nvPr>
        </p:nvSpPr>
        <p:spPr/>
        <p:txBody>
          <a:bodyPr/>
          <a:lstStyle/>
          <a:p>
            <a:fld id="{E5C60907-9731-46B4-A33D-FDF5DC3BFF3C}" type="slidenum">
              <a:rPr lang="zh-TW" altLang="en-US" smtClean="0"/>
              <a:t>4</a:t>
            </a:fld>
            <a:endParaRPr lang="zh-TW" altLang="en-US"/>
          </a:p>
        </p:txBody>
      </p:sp>
    </p:spTree>
    <p:extLst>
      <p:ext uri="{BB962C8B-B14F-4D97-AF65-F5344CB8AC3E}">
        <p14:creationId xmlns:p14="http://schemas.microsoft.com/office/powerpoint/2010/main" val="23815946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464509" y="461922"/>
            <a:ext cx="5262979" cy="646331"/>
          </a:xfrm>
          <a:prstGeom prst="rect">
            <a:avLst/>
          </a:prstGeom>
          <a:noFill/>
        </p:spPr>
        <p:txBody>
          <a:bodyPr wrap="none" rtlCol="0">
            <a:spAutoFit/>
          </a:bodyPr>
          <a:lstStyle/>
          <a:p>
            <a:r>
              <a:rPr lang="zh-TW" altLang="en-US" sz="3600" dirty="0"/>
              <a:t>灰階前處理的設計與實現</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40</a:t>
            </a:fld>
            <a:endParaRPr lang="zh-TW" altLang="en-US"/>
          </a:p>
        </p:txBody>
      </p:sp>
      <p:sp>
        <p:nvSpPr>
          <p:cNvPr id="5" name="文字方塊 4">
            <a:extLst>
              <a:ext uri="{FF2B5EF4-FFF2-40B4-BE49-F238E27FC236}">
                <a16:creationId xmlns:a16="http://schemas.microsoft.com/office/drawing/2014/main" id="{3FBB8CB7-B105-4E70-B377-25D78A3CE88A}"/>
              </a:ext>
            </a:extLst>
          </p:cNvPr>
          <p:cNvSpPr txBox="1"/>
          <p:nvPr/>
        </p:nvSpPr>
        <p:spPr>
          <a:xfrm>
            <a:off x="1167885" y="1373009"/>
            <a:ext cx="10018461" cy="2308324"/>
          </a:xfrm>
          <a:prstGeom prst="rect">
            <a:avLst/>
          </a:prstGeom>
          <a:noFill/>
        </p:spPr>
        <p:txBody>
          <a:bodyPr wrap="square" rtlCol="0">
            <a:spAutoFit/>
          </a:bodyPr>
          <a:lstStyle/>
          <a:p>
            <a:r>
              <a:rPr lang="zh-TW" altLang="en-US" sz="2400" dirty="0"/>
              <a:t>彩色影像輸入後：</a:t>
            </a:r>
            <a:endParaRPr lang="en-US" altLang="zh-TW" sz="2400" dirty="0"/>
          </a:p>
          <a:p>
            <a:pPr marL="457200" indent="-457200">
              <a:buFont typeface="+mj-lt"/>
              <a:buAutoNum type="arabicPeriod"/>
            </a:pPr>
            <a:r>
              <a:rPr lang="zh-TW" altLang="en-US" sz="2400" dirty="0"/>
              <a:t>將彩色影像灰階化成灰階影像，公式如</a:t>
            </a:r>
            <a:r>
              <a:rPr lang="en-US" altLang="zh-TW" sz="2400" dirty="0"/>
              <a:t>(3.4)</a:t>
            </a:r>
          </a:p>
          <a:p>
            <a:pPr marL="457200" indent="-457200">
              <a:buFont typeface="+mj-lt"/>
              <a:buAutoNum type="arabicPeriod"/>
            </a:pPr>
            <a:endParaRPr lang="en-US" altLang="zh-TW" sz="2400" dirty="0"/>
          </a:p>
          <a:p>
            <a:pPr marL="457200" indent="-457200">
              <a:buFont typeface="+mj-lt"/>
              <a:buAutoNum type="arabicPeriod"/>
            </a:pPr>
            <a:endParaRPr lang="en-US" altLang="zh-TW" sz="2400" dirty="0"/>
          </a:p>
          <a:p>
            <a:pPr marL="457200" indent="-457200">
              <a:buFont typeface="+mj-lt"/>
              <a:buAutoNum type="arabicPeriod"/>
            </a:pPr>
            <a:r>
              <a:rPr lang="zh-TW" altLang="en-US" sz="2400" dirty="0"/>
              <a:t>使用</a:t>
            </a:r>
            <a:r>
              <a:rPr lang="en-US" altLang="zh-TW" sz="2400" dirty="0"/>
              <a:t>Min-max</a:t>
            </a:r>
            <a:r>
              <a:rPr lang="zh-TW" altLang="en-US" sz="2400" dirty="0"/>
              <a:t>正規化將灰階影像的範圍正規化到</a:t>
            </a:r>
            <a:r>
              <a:rPr lang="en-US" altLang="zh-TW" sz="2400" dirty="0"/>
              <a:t>[0, 1]</a:t>
            </a:r>
          </a:p>
          <a:p>
            <a:pPr marL="457200" indent="-457200">
              <a:buFont typeface="+mj-lt"/>
              <a:buAutoNum type="arabicPeriod"/>
            </a:pPr>
            <a:endParaRPr lang="en-US" altLang="zh-TW" sz="2400" dirty="0"/>
          </a:p>
        </p:txBody>
      </p:sp>
      <p:pic>
        <p:nvPicPr>
          <p:cNvPr id="4" name="圖片 3">
            <a:extLst>
              <a:ext uri="{FF2B5EF4-FFF2-40B4-BE49-F238E27FC236}">
                <a16:creationId xmlns:a16="http://schemas.microsoft.com/office/drawing/2014/main" id="{7789EA3B-EC72-4404-875F-64DD585226B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712936" y="2318584"/>
            <a:ext cx="5921306" cy="417173"/>
          </a:xfrm>
          <a:prstGeom prst="rect">
            <a:avLst/>
          </a:prstGeom>
        </p:spPr>
      </p:pic>
      <p:pic>
        <p:nvPicPr>
          <p:cNvPr id="10" name="圖片 9">
            <a:extLst>
              <a:ext uri="{FF2B5EF4-FFF2-40B4-BE49-F238E27FC236}">
                <a16:creationId xmlns:a16="http://schemas.microsoft.com/office/drawing/2014/main" id="{144015EA-3D22-4EA0-A00B-5C1A984414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4069" y="3365720"/>
            <a:ext cx="3685311" cy="3033345"/>
          </a:xfrm>
          <a:prstGeom prst="rect">
            <a:avLst/>
          </a:prstGeom>
        </p:spPr>
      </p:pic>
    </p:spTree>
    <p:extLst>
      <p:ext uri="{BB962C8B-B14F-4D97-AF65-F5344CB8AC3E}">
        <p14:creationId xmlns:p14="http://schemas.microsoft.com/office/powerpoint/2010/main" val="14674499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464510" y="392480"/>
            <a:ext cx="5724644" cy="646331"/>
          </a:xfrm>
          <a:prstGeom prst="rect">
            <a:avLst/>
          </a:prstGeom>
          <a:noFill/>
        </p:spPr>
        <p:txBody>
          <a:bodyPr wrap="none" rtlCol="0">
            <a:spAutoFit/>
          </a:bodyPr>
          <a:lstStyle/>
          <a:p>
            <a:r>
              <a:rPr lang="zh-TW" altLang="en-US" sz="3600" dirty="0"/>
              <a:t>高斯卷積模組的設計與實現</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41</a:t>
            </a:fld>
            <a:endParaRPr lang="zh-TW" altLang="en-US"/>
          </a:p>
        </p:txBody>
      </p:sp>
      <p:pic>
        <p:nvPicPr>
          <p:cNvPr id="9" name="圖片 8">
            <a:extLst>
              <a:ext uri="{FF2B5EF4-FFF2-40B4-BE49-F238E27FC236}">
                <a16:creationId xmlns:a16="http://schemas.microsoft.com/office/drawing/2014/main" id="{69898CDD-3235-414F-A1DD-8C0D0C0AB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6403" y="2098880"/>
            <a:ext cx="5479273" cy="2564374"/>
          </a:xfrm>
          <a:prstGeom prst="rect">
            <a:avLst/>
          </a:prstGeom>
        </p:spPr>
      </p:pic>
      <p:sp>
        <p:nvSpPr>
          <p:cNvPr id="8" name="文字方塊 7">
            <a:extLst>
              <a:ext uri="{FF2B5EF4-FFF2-40B4-BE49-F238E27FC236}">
                <a16:creationId xmlns:a16="http://schemas.microsoft.com/office/drawing/2014/main" id="{56D3047F-4421-4B7C-99AC-381D98E3FBDE}"/>
              </a:ext>
            </a:extLst>
          </p:cNvPr>
          <p:cNvSpPr txBox="1"/>
          <p:nvPr/>
        </p:nvSpPr>
        <p:spPr>
          <a:xfrm>
            <a:off x="2288211" y="5544450"/>
            <a:ext cx="3235307" cy="523220"/>
          </a:xfrm>
          <a:prstGeom prst="rect">
            <a:avLst/>
          </a:prstGeom>
          <a:noFill/>
        </p:spPr>
        <p:txBody>
          <a:bodyPr wrap="square" rtlCol="0">
            <a:spAutoFit/>
          </a:bodyPr>
          <a:lstStyle/>
          <a:p>
            <a:r>
              <a:rPr lang="zh-TW" altLang="en-US" sz="2800" dirty="0"/>
              <a:t>輪廓感知區塊架構</a:t>
            </a:r>
          </a:p>
        </p:txBody>
      </p:sp>
      <p:sp>
        <p:nvSpPr>
          <p:cNvPr id="2" name="矩形: 圓角 1">
            <a:extLst>
              <a:ext uri="{FF2B5EF4-FFF2-40B4-BE49-F238E27FC236}">
                <a16:creationId xmlns:a16="http://schemas.microsoft.com/office/drawing/2014/main" id="{0C3AB9DF-46D4-409C-8C18-185D26C8C561}"/>
              </a:ext>
            </a:extLst>
          </p:cNvPr>
          <p:cNvSpPr/>
          <p:nvPr/>
        </p:nvSpPr>
        <p:spPr>
          <a:xfrm>
            <a:off x="2588342" y="2330246"/>
            <a:ext cx="597310" cy="2109020"/>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圖片 6">
            <a:extLst>
              <a:ext uri="{FF2B5EF4-FFF2-40B4-BE49-F238E27FC236}">
                <a16:creationId xmlns:a16="http://schemas.microsoft.com/office/drawing/2014/main" id="{2FF4107D-2982-4C9B-9093-ADB583B777B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013722" y="2136851"/>
            <a:ext cx="4737417" cy="2597200"/>
          </a:xfrm>
          <a:prstGeom prst="rect">
            <a:avLst/>
          </a:prstGeom>
        </p:spPr>
      </p:pic>
      <p:sp>
        <p:nvSpPr>
          <p:cNvPr id="10" name="文字方塊 9">
            <a:extLst>
              <a:ext uri="{FF2B5EF4-FFF2-40B4-BE49-F238E27FC236}">
                <a16:creationId xmlns:a16="http://schemas.microsoft.com/office/drawing/2014/main" id="{BEDF371A-2000-4858-B997-BE7CB2BEBCAB}"/>
              </a:ext>
            </a:extLst>
          </p:cNvPr>
          <p:cNvSpPr txBox="1"/>
          <p:nvPr/>
        </p:nvSpPr>
        <p:spPr>
          <a:xfrm>
            <a:off x="7797405" y="5570483"/>
            <a:ext cx="3170052" cy="523220"/>
          </a:xfrm>
          <a:prstGeom prst="rect">
            <a:avLst/>
          </a:prstGeom>
          <a:noFill/>
        </p:spPr>
        <p:txBody>
          <a:bodyPr wrap="square" rtlCol="0">
            <a:spAutoFit/>
          </a:bodyPr>
          <a:lstStyle/>
          <a:p>
            <a:r>
              <a:rPr lang="zh-TW" altLang="en-US" sz="2800" dirty="0"/>
              <a:t>特徵傳遞區塊架構</a:t>
            </a:r>
          </a:p>
        </p:txBody>
      </p:sp>
      <p:sp>
        <p:nvSpPr>
          <p:cNvPr id="11" name="矩形: 圓角 10">
            <a:extLst>
              <a:ext uri="{FF2B5EF4-FFF2-40B4-BE49-F238E27FC236}">
                <a16:creationId xmlns:a16="http://schemas.microsoft.com/office/drawing/2014/main" id="{D04AB35B-C028-4AC4-883F-502DE5A44F43}"/>
              </a:ext>
            </a:extLst>
          </p:cNvPr>
          <p:cNvSpPr/>
          <p:nvPr/>
        </p:nvSpPr>
        <p:spPr>
          <a:xfrm>
            <a:off x="8170605" y="2380942"/>
            <a:ext cx="550607" cy="2109020"/>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8924695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929798" y="453295"/>
            <a:ext cx="8494633" cy="646331"/>
          </a:xfrm>
          <a:prstGeom prst="rect">
            <a:avLst/>
          </a:prstGeom>
          <a:noFill/>
        </p:spPr>
        <p:txBody>
          <a:bodyPr wrap="none" rtlCol="0">
            <a:spAutoFit/>
          </a:bodyPr>
          <a:lstStyle/>
          <a:p>
            <a:r>
              <a:rPr lang="zh-TW" altLang="en-US" sz="3600" dirty="0"/>
              <a:t>高斯卷積模組的設計與實現</a:t>
            </a:r>
            <a:r>
              <a:rPr lang="en-US" altLang="zh-TW" sz="3600" dirty="0"/>
              <a:t>—</a:t>
            </a:r>
            <a:r>
              <a:rPr lang="zh-TW" altLang="en-US" sz="3600" dirty="0"/>
              <a:t>濾波器設計</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42</a:t>
            </a:fld>
            <a:endParaRPr lang="zh-TW" altLang="en-US"/>
          </a:p>
        </p:txBody>
      </p:sp>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3FBB8CB7-B105-4E70-B377-25D78A3CE88A}"/>
                  </a:ext>
                </a:extLst>
              </p:cNvPr>
              <p:cNvSpPr txBox="1"/>
              <p:nvPr/>
            </p:nvSpPr>
            <p:spPr>
              <a:xfrm>
                <a:off x="1167885" y="1380383"/>
                <a:ext cx="10018461" cy="234622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使用</a:t>
                </a:r>
                <a:r>
                  <a:rPr lang="en-US" altLang="zh-TW" sz="2400" dirty="0" err="1"/>
                  <a:t>Kaiming</a:t>
                </a:r>
                <a:r>
                  <a:rPr lang="en-US" altLang="zh-TW" sz="2400" dirty="0"/>
                  <a:t> Uniform</a:t>
                </a:r>
                <a:r>
                  <a:rPr lang="zh-TW" altLang="en-US" sz="2400" dirty="0"/>
                  <a:t> 進行初始化，範圍為</a:t>
                </a:r>
                <a14:m>
                  <m:oMath xmlns:m="http://schemas.openxmlformats.org/officeDocument/2006/math">
                    <m:r>
                      <a:rPr lang="en-US" altLang="zh-TW" sz="2400" b="0" i="1" smtClean="0">
                        <a:latin typeface="Cambria Math" panose="02040503050406030204" pitchFamily="18" charset="0"/>
                      </a:rPr>
                      <m:t>[−</m:t>
                    </m:r>
                    <m:rad>
                      <m:radPr>
                        <m:degHide m:val="on"/>
                        <m:ctrlPr>
                          <a:rPr lang="en-US" altLang="zh-TW" sz="2400" b="0" i="1" smtClean="0">
                            <a:latin typeface="Cambria Math" panose="02040503050406030204" pitchFamily="18" charset="0"/>
                          </a:rPr>
                        </m:ctrlPr>
                      </m:radPr>
                      <m:deg/>
                      <m:e>
                        <m:f>
                          <m:fPr>
                            <m:ctrlPr>
                              <a:rPr lang="en-US" altLang="zh-TW" sz="2400" b="0" i="1" smtClean="0">
                                <a:latin typeface="Cambria Math" panose="02040503050406030204" pitchFamily="18" charset="0"/>
                              </a:rPr>
                            </m:ctrlPr>
                          </m:fPr>
                          <m:num>
                            <m:r>
                              <a:rPr lang="en-US" altLang="zh-TW" sz="2400" b="0" i="1" smtClean="0">
                                <a:latin typeface="Cambria Math" panose="02040503050406030204" pitchFamily="18" charset="0"/>
                              </a:rPr>
                              <m:t>6</m:t>
                            </m:r>
                          </m:num>
                          <m:den>
                            <m:r>
                              <a:rPr lang="en-US" altLang="zh-TW" sz="2400" b="0" i="1" smtClean="0">
                                <a:latin typeface="Cambria Math" panose="02040503050406030204" pitchFamily="18" charset="0"/>
                              </a:rPr>
                              <m:t>𝑓𝑎𝑛</m:t>
                            </m:r>
                            <m:r>
                              <a:rPr lang="en-US" altLang="zh-TW" sz="2400" b="0" i="1" smtClean="0">
                                <a:latin typeface="Cambria Math" panose="02040503050406030204" pitchFamily="18" charset="0"/>
                              </a:rPr>
                              <m:t>_</m:t>
                            </m:r>
                            <m:r>
                              <a:rPr lang="en-US" altLang="zh-TW" sz="2400" b="0" i="1" smtClean="0">
                                <a:latin typeface="Cambria Math" panose="02040503050406030204" pitchFamily="18" charset="0"/>
                              </a:rPr>
                              <m:t>𝑖𝑛</m:t>
                            </m:r>
                          </m:den>
                        </m:f>
                      </m:e>
                    </m:rad>
                    <m:r>
                      <a:rPr lang="en-US" altLang="zh-TW" sz="2400" b="0" i="1" smtClean="0">
                        <a:latin typeface="Cambria Math" panose="02040503050406030204" pitchFamily="18" charset="0"/>
                      </a:rPr>
                      <m:t>,</m:t>
                    </m:r>
                    <m:rad>
                      <m:radPr>
                        <m:degHide m:val="on"/>
                        <m:ctrlPr>
                          <a:rPr lang="en-US" altLang="zh-TW" sz="2400" i="1">
                            <a:latin typeface="Cambria Math" panose="02040503050406030204" pitchFamily="18" charset="0"/>
                          </a:rPr>
                        </m:ctrlPr>
                      </m:radPr>
                      <m:deg/>
                      <m:e>
                        <m:f>
                          <m:fPr>
                            <m:ctrlPr>
                              <a:rPr lang="en-US" altLang="zh-TW" sz="2400" i="1">
                                <a:latin typeface="Cambria Math" panose="02040503050406030204" pitchFamily="18" charset="0"/>
                              </a:rPr>
                            </m:ctrlPr>
                          </m:fPr>
                          <m:num>
                            <m:r>
                              <a:rPr lang="en-US" altLang="zh-TW" sz="2400" i="1">
                                <a:latin typeface="Cambria Math" panose="02040503050406030204" pitchFamily="18" charset="0"/>
                              </a:rPr>
                              <m:t>6</m:t>
                            </m:r>
                          </m:num>
                          <m:den>
                            <m:r>
                              <a:rPr lang="en-US" altLang="zh-TW" sz="2400" i="1">
                                <a:latin typeface="Cambria Math" panose="02040503050406030204" pitchFamily="18" charset="0"/>
                              </a:rPr>
                              <m:t>𝑓𝑎</m:t>
                            </m:r>
                            <m:r>
                              <a:rPr lang="en-US" altLang="zh-TW" sz="2400" b="0" i="1" smtClean="0">
                                <a:latin typeface="Cambria Math" panose="02040503050406030204" pitchFamily="18" charset="0"/>
                              </a:rPr>
                              <m:t>𝑛</m:t>
                            </m:r>
                            <m:r>
                              <a:rPr lang="en-US" altLang="zh-TW" sz="2400" b="0" i="1" smtClean="0">
                                <a:latin typeface="Cambria Math" panose="02040503050406030204" pitchFamily="18" charset="0"/>
                              </a:rPr>
                              <m:t>_</m:t>
                            </m:r>
                            <m:r>
                              <a:rPr lang="en-US" altLang="zh-TW" sz="2400" b="0" i="1" smtClean="0">
                                <a:latin typeface="Cambria Math" panose="02040503050406030204" pitchFamily="18" charset="0"/>
                              </a:rPr>
                              <m:t>𝑖𝑛</m:t>
                            </m:r>
                          </m:den>
                        </m:f>
                      </m:e>
                    </m:rad>
                    <m:r>
                      <a:rPr lang="en-US" altLang="zh-TW" sz="2400" b="0" i="1" smtClean="0">
                        <a:latin typeface="Cambria Math" panose="02040503050406030204" pitchFamily="18" charset="0"/>
                      </a:rPr>
                      <m:t>]</m:t>
                    </m:r>
                  </m:oMath>
                </a14:m>
                <a:r>
                  <a:rPr lang="zh-TW" altLang="en-US" sz="2400" dirty="0"/>
                  <a:t>，</a:t>
                </a:r>
                <a:r>
                  <a:rPr lang="en-US" altLang="zh-TW" sz="2400" dirty="0"/>
                  <a:t>fan_in</a:t>
                </a:r>
                <a14:m>
                  <m:oMath xmlns:m="http://schemas.openxmlformats.org/officeDocument/2006/math">
                    <m:r>
                      <a:rPr lang="zh-TW" altLang="en-US" sz="2400" i="1" dirty="0">
                        <a:latin typeface="Cambria Math" panose="02040503050406030204" pitchFamily="18" charset="0"/>
                      </a:rPr>
                      <m:t>為</m:t>
                    </m:r>
                  </m:oMath>
                </a14:m>
                <a:r>
                  <a:rPr lang="zh-TW" altLang="en-US" sz="2400" b="0" dirty="0"/>
                  <a:t>輸入通道數</a:t>
                </a:r>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en-US" altLang="zh-TW" sz="2400" dirty="0" err="1"/>
                  <a:t>Kaiming</a:t>
                </a:r>
                <a:r>
                  <a:rPr lang="en-US" altLang="zh-TW" sz="2400" dirty="0"/>
                  <a:t> Uniform </a:t>
                </a:r>
                <a:r>
                  <a:rPr lang="zh-TW" altLang="en-US" sz="2400" dirty="0"/>
                  <a:t>相較於常用的 </a:t>
                </a:r>
                <a:r>
                  <a:rPr lang="en-US" altLang="zh-TW" sz="2400" dirty="0"/>
                  <a:t>Uniform </a:t>
                </a:r>
                <a:r>
                  <a:rPr lang="zh-TW" altLang="en-US" sz="2400" dirty="0"/>
                  <a:t>初始化和 </a:t>
                </a:r>
                <a:r>
                  <a:rPr lang="en-US" altLang="zh-TW" sz="2400" dirty="0"/>
                  <a:t>Xavier Uniform</a:t>
                </a:r>
                <a:r>
                  <a:rPr lang="zh-TW" altLang="en-US" sz="2400" dirty="0"/>
                  <a:t>，不僅解決了梯度消失問題也多考慮了整流線性單位函數</a:t>
                </a:r>
                <a:r>
                  <a:rPr lang="en-US" altLang="zh-TW" sz="2400" dirty="0"/>
                  <a:t>(</a:t>
                </a:r>
                <a:r>
                  <a:rPr lang="en-US" altLang="zh-TW" sz="2400" dirty="0" err="1"/>
                  <a:t>ReLU</a:t>
                </a:r>
                <a:r>
                  <a:rPr lang="en-US" altLang="zh-TW" sz="2400" dirty="0"/>
                  <a:t>)</a:t>
                </a:r>
                <a:endParaRPr lang="en-US" altLang="zh-TW" sz="2400" b="0" dirty="0"/>
              </a:p>
            </p:txBody>
          </p:sp>
        </mc:Choice>
        <mc:Fallback xmlns="">
          <p:sp>
            <p:nvSpPr>
              <p:cNvPr id="5" name="文字方塊 4">
                <a:extLst>
                  <a:ext uri="{FF2B5EF4-FFF2-40B4-BE49-F238E27FC236}">
                    <a16:creationId xmlns:a16="http://schemas.microsoft.com/office/drawing/2014/main" id="{3FBB8CB7-B105-4E70-B377-25D78A3CE88A}"/>
                  </a:ext>
                </a:extLst>
              </p:cNvPr>
              <p:cNvSpPr txBox="1">
                <a:spLocks noRot="1" noChangeAspect="1" noMove="1" noResize="1" noEditPoints="1" noAdjustHandles="1" noChangeArrowheads="1" noChangeShapeType="1" noTextEdit="1"/>
              </p:cNvSpPr>
              <p:nvPr/>
            </p:nvSpPr>
            <p:spPr>
              <a:xfrm>
                <a:off x="1167885" y="1380383"/>
                <a:ext cx="10018461" cy="2346220"/>
              </a:xfrm>
              <a:prstGeom prst="rect">
                <a:avLst/>
              </a:prstGeom>
              <a:blipFill>
                <a:blip r:embed="rId2"/>
                <a:stretch>
                  <a:fillRect l="-852" r="-304" b="-3896"/>
                </a:stretch>
              </a:blipFill>
            </p:spPr>
            <p:txBody>
              <a:bodyPr/>
              <a:lstStyle/>
              <a:p>
                <a:r>
                  <a:rPr lang="zh-TW" altLang="en-US">
                    <a:noFill/>
                  </a:rPr>
                  <a:t> </a:t>
                </a:r>
              </a:p>
            </p:txBody>
          </p:sp>
        </mc:Fallback>
      </mc:AlternateContent>
      <p:sp>
        <p:nvSpPr>
          <p:cNvPr id="2" name="矩形: 圓角 1">
            <a:extLst>
              <a:ext uri="{FF2B5EF4-FFF2-40B4-BE49-F238E27FC236}">
                <a16:creationId xmlns:a16="http://schemas.microsoft.com/office/drawing/2014/main" id="{A8993C13-B815-49FC-9E1B-4733FED558E7}"/>
              </a:ext>
            </a:extLst>
          </p:cNvPr>
          <p:cNvSpPr/>
          <p:nvPr/>
        </p:nvSpPr>
        <p:spPr>
          <a:xfrm>
            <a:off x="2286000" y="4613936"/>
            <a:ext cx="1489587" cy="101026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TW" dirty="0"/>
              <a:t>Uniform</a:t>
            </a:r>
            <a:endParaRPr lang="zh-TW" altLang="en-US" dirty="0"/>
          </a:p>
        </p:txBody>
      </p:sp>
      <p:cxnSp>
        <p:nvCxnSpPr>
          <p:cNvPr id="7" name="直線單箭頭接點 6">
            <a:extLst>
              <a:ext uri="{FF2B5EF4-FFF2-40B4-BE49-F238E27FC236}">
                <a16:creationId xmlns:a16="http://schemas.microsoft.com/office/drawing/2014/main" id="{E5E90D53-AC99-48CC-8428-0C0CC25AC34D}"/>
              </a:ext>
            </a:extLst>
          </p:cNvPr>
          <p:cNvCxnSpPr>
            <a:cxnSpLocks/>
          </p:cNvCxnSpPr>
          <p:nvPr/>
        </p:nvCxnSpPr>
        <p:spPr>
          <a:xfrm flipV="1">
            <a:off x="3833350" y="5109849"/>
            <a:ext cx="1039761" cy="368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1" name="矩形: 圓角 10">
            <a:extLst>
              <a:ext uri="{FF2B5EF4-FFF2-40B4-BE49-F238E27FC236}">
                <a16:creationId xmlns:a16="http://schemas.microsoft.com/office/drawing/2014/main" id="{9050B153-71FE-474D-88F4-70F946757763}"/>
              </a:ext>
            </a:extLst>
          </p:cNvPr>
          <p:cNvSpPr/>
          <p:nvPr/>
        </p:nvSpPr>
        <p:spPr>
          <a:xfrm>
            <a:off x="4970203" y="4604716"/>
            <a:ext cx="1489587" cy="101026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TW" dirty="0"/>
              <a:t>Xavier Uniform</a:t>
            </a:r>
            <a:endParaRPr lang="zh-TW" altLang="en-US" dirty="0"/>
          </a:p>
        </p:txBody>
      </p:sp>
      <p:sp>
        <p:nvSpPr>
          <p:cNvPr id="13" name="矩形: 圓角 12">
            <a:extLst>
              <a:ext uri="{FF2B5EF4-FFF2-40B4-BE49-F238E27FC236}">
                <a16:creationId xmlns:a16="http://schemas.microsoft.com/office/drawing/2014/main" id="{8637CBA0-33FA-4517-B1DE-8C995095258B}"/>
              </a:ext>
            </a:extLst>
          </p:cNvPr>
          <p:cNvSpPr/>
          <p:nvPr/>
        </p:nvSpPr>
        <p:spPr>
          <a:xfrm>
            <a:off x="7774861" y="4618029"/>
            <a:ext cx="1489587" cy="101026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TW" dirty="0" err="1"/>
              <a:t>Kaiming</a:t>
            </a:r>
            <a:endParaRPr lang="en-US" altLang="zh-TW" dirty="0"/>
          </a:p>
          <a:p>
            <a:pPr algn="ctr"/>
            <a:r>
              <a:rPr lang="en-US" altLang="zh-TW" dirty="0"/>
              <a:t>Uniform</a:t>
            </a:r>
            <a:endParaRPr lang="zh-TW" altLang="en-US" dirty="0"/>
          </a:p>
        </p:txBody>
      </p:sp>
      <p:cxnSp>
        <p:nvCxnSpPr>
          <p:cNvPr id="14" name="直線單箭頭接點 13">
            <a:extLst>
              <a:ext uri="{FF2B5EF4-FFF2-40B4-BE49-F238E27FC236}">
                <a16:creationId xmlns:a16="http://schemas.microsoft.com/office/drawing/2014/main" id="{495340B1-E55C-4E77-BEDD-E0544DC22B0A}"/>
              </a:ext>
            </a:extLst>
          </p:cNvPr>
          <p:cNvCxnSpPr/>
          <p:nvPr/>
        </p:nvCxnSpPr>
        <p:spPr>
          <a:xfrm flipV="1">
            <a:off x="6597445" y="5113537"/>
            <a:ext cx="1039761" cy="368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 name="文字方塊 7">
            <a:extLst>
              <a:ext uri="{FF2B5EF4-FFF2-40B4-BE49-F238E27FC236}">
                <a16:creationId xmlns:a16="http://schemas.microsoft.com/office/drawing/2014/main" id="{54DEF1E3-E593-4480-9D9A-24D8254D11BA}"/>
              </a:ext>
            </a:extLst>
          </p:cNvPr>
          <p:cNvSpPr txBox="1"/>
          <p:nvPr/>
        </p:nvSpPr>
        <p:spPr>
          <a:xfrm>
            <a:off x="3417931" y="3967605"/>
            <a:ext cx="2186457" cy="646331"/>
          </a:xfrm>
          <a:prstGeom prst="rect">
            <a:avLst/>
          </a:prstGeom>
          <a:noFill/>
        </p:spPr>
        <p:txBody>
          <a:bodyPr wrap="square" rtlCol="0">
            <a:spAutoFit/>
          </a:bodyPr>
          <a:lstStyle/>
          <a:p>
            <a:r>
              <a:rPr lang="zh-TW" altLang="en-US" dirty="0"/>
              <a:t>隨著神經網路加深會產生梯度下降</a:t>
            </a:r>
          </a:p>
        </p:txBody>
      </p:sp>
      <p:sp>
        <p:nvSpPr>
          <p:cNvPr id="15" name="文字方塊 14">
            <a:extLst>
              <a:ext uri="{FF2B5EF4-FFF2-40B4-BE49-F238E27FC236}">
                <a16:creationId xmlns:a16="http://schemas.microsoft.com/office/drawing/2014/main" id="{25EAD4B8-6E8F-47E8-89D6-332DF2C942CD}"/>
              </a:ext>
            </a:extLst>
          </p:cNvPr>
          <p:cNvSpPr txBox="1"/>
          <p:nvPr/>
        </p:nvSpPr>
        <p:spPr>
          <a:xfrm>
            <a:off x="6202307" y="3885267"/>
            <a:ext cx="1830035" cy="646331"/>
          </a:xfrm>
          <a:prstGeom prst="rect">
            <a:avLst/>
          </a:prstGeom>
          <a:noFill/>
        </p:spPr>
        <p:txBody>
          <a:bodyPr wrap="square" rtlCol="0">
            <a:spAutoFit/>
          </a:bodyPr>
          <a:lstStyle/>
          <a:p>
            <a:r>
              <a:rPr lang="zh-TW" altLang="en-US" dirty="0"/>
              <a:t>只適用於激活函數為線性函數</a:t>
            </a:r>
          </a:p>
        </p:txBody>
      </p:sp>
    </p:spTree>
    <p:extLst>
      <p:ext uri="{BB962C8B-B14F-4D97-AF65-F5344CB8AC3E}">
        <p14:creationId xmlns:p14="http://schemas.microsoft.com/office/powerpoint/2010/main" val="29135382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617851" y="410886"/>
            <a:ext cx="9853980" cy="646331"/>
          </a:xfrm>
          <a:prstGeom prst="rect">
            <a:avLst/>
          </a:prstGeom>
          <a:noFill/>
        </p:spPr>
        <p:txBody>
          <a:bodyPr wrap="none" rtlCol="0">
            <a:spAutoFit/>
          </a:bodyPr>
          <a:lstStyle/>
          <a:p>
            <a:r>
              <a:rPr lang="zh-TW" altLang="en-US" sz="3600" dirty="0"/>
              <a:t>高斯卷積模組的設計與實現</a:t>
            </a:r>
            <a:r>
              <a:rPr lang="en-US" altLang="zh-TW" sz="3600" dirty="0"/>
              <a:t>—</a:t>
            </a:r>
            <a:r>
              <a:rPr lang="zh-TW" altLang="en-US" sz="3600" dirty="0"/>
              <a:t>高斯濾波模組</a:t>
            </a:r>
            <a:r>
              <a:rPr lang="en-US" altLang="zh-TW" sz="3600" dirty="0"/>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43</a:t>
            </a:fld>
            <a:endParaRPr lang="zh-TW" altLang="en-US"/>
          </a:p>
        </p:txBody>
      </p:sp>
      <p:sp>
        <p:nvSpPr>
          <p:cNvPr id="16" name="文字方塊 15">
            <a:extLst>
              <a:ext uri="{FF2B5EF4-FFF2-40B4-BE49-F238E27FC236}">
                <a16:creationId xmlns:a16="http://schemas.microsoft.com/office/drawing/2014/main" id="{1201BB93-0BDF-4F99-9156-240CEE631DBC}"/>
              </a:ext>
            </a:extLst>
          </p:cNvPr>
          <p:cNvSpPr txBox="1"/>
          <p:nvPr/>
        </p:nvSpPr>
        <p:spPr>
          <a:xfrm>
            <a:off x="1167885" y="1380383"/>
            <a:ext cx="10018461" cy="3785652"/>
          </a:xfrm>
          <a:prstGeom prst="rect">
            <a:avLst/>
          </a:prstGeom>
          <a:noFill/>
        </p:spPr>
        <p:txBody>
          <a:bodyPr wrap="square" rtlCol="0">
            <a:spAutoFit/>
          </a:bodyPr>
          <a:lstStyle/>
          <a:p>
            <a:pPr marL="457200" indent="-457200">
              <a:buFont typeface="+mj-lt"/>
              <a:buAutoNum type="arabicPeriod"/>
            </a:pPr>
            <a:r>
              <a:rPr lang="zh-TW" altLang="en-US" sz="2400" dirty="0"/>
              <a:t>使用</a:t>
            </a:r>
            <a:r>
              <a:rPr lang="en-US" altLang="zh-TW" sz="2400" dirty="0"/>
              <a:t>Slide Windows</a:t>
            </a:r>
            <a:r>
              <a:rPr lang="zh-TW" altLang="en-US" sz="2400" dirty="0"/>
              <a:t>滑動遍歷整張影像</a:t>
            </a:r>
            <a:endParaRPr lang="en-US" altLang="zh-TW" sz="2400" dirty="0"/>
          </a:p>
          <a:p>
            <a:pPr marL="457200" indent="-457200">
              <a:buFont typeface="+mj-lt"/>
              <a:buAutoNum type="arabicPeriod"/>
            </a:pPr>
            <a:r>
              <a:rPr lang="zh-TW" altLang="en-US" sz="2400" dirty="0"/>
              <a:t>計算每個濾波器與卷積中每個</a:t>
            </a:r>
            <a:r>
              <a:rPr lang="en-US" altLang="zh-TW" sz="2400" dirty="0"/>
              <a:t>Slide Windows</a:t>
            </a:r>
            <a:r>
              <a:rPr lang="zh-TW" altLang="en-US" sz="2400" dirty="0"/>
              <a:t>的歐式距離，公式如</a:t>
            </a:r>
            <a:r>
              <a:rPr lang="en-US" altLang="zh-TW" sz="2400" dirty="0"/>
              <a:t>(3.5)</a:t>
            </a:r>
          </a:p>
          <a:p>
            <a:pPr marL="457200" indent="-457200">
              <a:buFont typeface="+mj-lt"/>
              <a:buAutoNum type="arabicPeriod"/>
            </a:pPr>
            <a:endParaRPr lang="en-US" altLang="zh-TW" sz="2400" b="0" dirty="0"/>
          </a:p>
          <a:p>
            <a:pPr marL="457200" indent="-457200">
              <a:buFont typeface="+mj-lt"/>
              <a:buAutoNum type="arabicPeriod"/>
            </a:pPr>
            <a:endParaRPr lang="en-US" altLang="zh-TW" sz="2400" dirty="0"/>
          </a:p>
          <a:p>
            <a:pPr marL="457200" indent="-457200">
              <a:buFont typeface="+mj-lt"/>
              <a:buAutoNum type="arabicPeriod"/>
            </a:pPr>
            <a:endParaRPr lang="en-US" altLang="zh-TW" sz="2400" b="0" dirty="0"/>
          </a:p>
          <a:p>
            <a:pPr marL="457200" indent="-457200">
              <a:buFont typeface="+mj-lt"/>
              <a:buAutoNum type="arabicPeriod"/>
            </a:pPr>
            <a:endParaRPr lang="en-US" altLang="zh-TW" sz="2400" dirty="0"/>
          </a:p>
          <a:p>
            <a:pPr marL="457200" indent="-457200">
              <a:buFont typeface="+mj-lt"/>
              <a:buAutoNum type="arabicPeriod"/>
            </a:pPr>
            <a:r>
              <a:rPr lang="zh-TW" altLang="en-US" sz="2400" dirty="0"/>
              <a:t>將所有歐式距離輸入進高斯函數中計算出每個</a:t>
            </a:r>
            <a:r>
              <a:rPr lang="en-US" altLang="zh-TW" sz="2400" dirty="0"/>
              <a:t>Windows</a:t>
            </a:r>
            <a:r>
              <a:rPr lang="zh-TW" altLang="en-US" sz="2400" dirty="0"/>
              <a:t>與各個濾波器之間的相似度</a:t>
            </a:r>
            <a:endParaRPr lang="en-US" altLang="zh-TW" sz="2400" dirty="0"/>
          </a:p>
          <a:p>
            <a:pPr marL="457200" indent="-457200">
              <a:buFont typeface="+mj-lt"/>
              <a:buAutoNum type="arabicPeriod"/>
            </a:pPr>
            <a:endParaRPr lang="en-US" altLang="zh-TW" sz="2400" dirty="0"/>
          </a:p>
          <a:p>
            <a:pPr marL="457200" indent="-457200">
              <a:buFont typeface="+mj-lt"/>
              <a:buAutoNum type="arabicPeriod"/>
            </a:pPr>
            <a:endParaRPr lang="en-US" altLang="zh-TW" sz="2400" dirty="0"/>
          </a:p>
        </p:txBody>
      </p:sp>
      <p:pic>
        <p:nvPicPr>
          <p:cNvPr id="6" name="圖片 5">
            <a:extLst>
              <a:ext uri="{FF2B5EF4-FFF2-40B4-BE49-F238E27FC236}">
                <a16:creationId xmlns:a16="http://schemas.microsoft.com/office/drawing/2014/main" id="{342C533F-4C4A-469D-A024-6EA906E176AE}"/>
              </a:ext>
            </a:extLst>
          </p:cNvPr>
          <p:cNvPicPr>
            <a:picLocks noChangeAspect="1"/>
          </p:cNvPicPr>
          <p:nvPr/>
        </p:nvPicPr>
        <p:blipFill>
          <a:blip r:embed="rId2"/>
          <a:stretch>
            <a:fillRect/>
          </a:stretch>
        </p:blipFill>
        <p:spPr>
          <a:xfrm>
            <a:off x="2700430" y="2356069"/>
            <a:ext cx="6489290" cy="1072931"/>
          </a:xfrm>
          <a:prstGeom prst="rect">
            <a:avLst/>
          </a:prstGeom>
        </p:spPr>
      </p:pic>
      <p:pic>
        <p:nvPicPr>
          <p:cNvPr id="10" name="圖片 9">
            <a:extLst>
              <a:ext uri="{FF2B5EF4-FFF2-40B4-BE49-F238E27FC236}">
                <a16:creationId xmlns:a16="http://schemas.microsoft.com/office/drawing/2014/main" id="{E5C885B6-5F63-400B-BD03-386C5E22C944}"/>
              </a:ext>
            </a:extLst>
          </p:cNvPr>
          <p:cNvPicPr>
            <a:picLocks noChangeAspect="1"/>
          </p:cNvPicPr>
          <p:nvPr/>
        </p:nvPicPr>
        <p:blipFill>
          <a:blip r:embed="rId3"/>
          <a:stretch>
            <a:fillRect/>
          </a:stretch>
        </p:blipFill>
        <p:spPr>
          <a:xfrm>
            <a:off x="2840539" y="4404686"/>
            <a:ext cx="6209071" cy="1122520"/>
          </a:xfrm>
          <a:prstGeom prst="rect">
            <a:avLst/>
          </a:prstGeom>
        </p:spPr>
      </p:pic>
    </p:spTree>
    <p:extLst>
      <p:ext uri="{BB962C8B-B14F-4D97-AF65-F5344CB8AC3E}">
        <p14:creationId xmlns:p14="http://schemas.microsoft.com/office/powerpoint/2010/main" val="13000309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617851" y="410886"/>
            <a:ext cx="9853980" cy="646331"/>
          </a:xfrm>
          <a:prstGeom prst="rect">
            <a:avLst/>
          </a:prstGeom>
          <a:noFill/>
        </p:spPr>
        <p:txBody>
          <a:bodyPr wrap="none" rtlCol="0">
            <a:spAutoFit/>
          </a:bodyPr>
          <a:lstStyle/>
          <a:p>
            <a:r>
              <a:rPr lang="zh-TW" altLang="en-US" sz="3600" dirty="0"/>
              <a:t>高斯卷積模組的設計與實現</a:t>
            </a:r>
            <a:r>
              <a:rPr lang="en-US" altLang="zh-TW" sz="3600" dirty="0"/>
              <a:t>—</a:t>
            </a:r>
            <a:r>
              <a:rPr lang="zh-TW" altLang="en-US" sz="3600" dirty="0"/>
              <a:t>高斯濾波模組</a:t>
            </a:r>
            <a:r>
              <a:rPr lang="en-US" altLang="zh-TW" sz="3600" dirty="0"/>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44</a:t>
            </a:fld>
            <a:endParaRPr lang="zh-TW" altLang="en-US"/>
          </a:p>
        </p:txBody>
      </p:sp>
      <p:sp>
        <p:nvSpPr>
          <p:cNvPr id="16" name="文字方塊 15">
            <a:extLst>
              <a:ext uri="{FF2B5EF4-FFF2-40B4-BE49-F238E27FC236}">
                <a16:creationId xmlns:a16="http://schemas.microsoft.com/office/drawing/2014/main" id="{1201BB93-0BDF-4F99-9156-240CEE631DBC}"/>
              </a:ext>
            </a:extLst>
          </p:cNvPr>
          <p:cNvSpPr txBox="1"/>
          <p:nvPr/>
        </p:nvSpPr>
        <p:spPr>
          <a:xfrm>
            <a:off x="1167885" y="1380383"/>
            <a:ext cx="10018461" cy="461665"/>
          </a:xfrm>
          <a:prstGeom prst="rect">
            <a:avLst/>
          </a:prstGeom>
          <a:noFill/>
        </p:spPr>
        <p:txBody>
          <a:bodyPr wrap="square" rtlCol="0">
            <a:spAutoFit/>
          </a:bodyPr>
          <a:lstStyle/>
          <a:p>
            <a:r>
              <a:rPr lang="zh-TW" altLang="en-US" sz="2400" dirty="0"/>
              <a:t>本研究也實驗過一種三角形的基底函數</a:t>
            </a:r>
            <a:r>
              <a:rPr lang="en-US" altLang="zh-TW" sz="2400" dirty="0"/>
              <a:t>(Triangle</a:t>
            </a:r>
            <a:r>
              <a:rPr lang="zh-TW" altLang="en-US" sz="2400" dirty="0"/>
              <a:t> 函數</a:t>
            </a:r>
            <a:r>
              <a:rPr lang="en-US" altLang="zh-TW" sz="2400" dirty="0"/>
              <a:t>)</a:t>
            </a:r>
            <a:r>
              <a:rPr lang="zh-TW" altLang="en-US" sz="2400" dirty="0"/>
              <a:t>，其公式如下</a:t>
            </a:r>
            <a:endParaRPr lang="en-US" altLang="zh-TW" sz="2400" dirty="0"/>
          </a:p>
        </p:txBody>
      </p:sp>
      <p:pic>
        <p:nvPicPr>
          <p:cNvPr id="4" name="圖片 3">
            <a:extLst>
              <a:ext uri="{FF2B5EF4-FFF2-40B4-BE49-F238E27FC236}">
                <a16:creationId xmlns:a16="http://schemas.microsoft.com/office/drawing/2014/main" id="{56B9F15B-DF06-4A25-88D0-A878FCB2A352}"/>
              </a:ext>
            </a:extLst>
          </p:cNvPr>
          <p:cNvPicPr>
            <a:picLocks noChangeAspect="1"/>
          </p:cNvPicPr>
          <p:nvPr/>
        </p:nvPicPr>
        <p:blipFill>
          <a:blip r:embed="rId2"/>
          <a:stretch>
            <a:fillRect/>
          </a:stretch>
        </p:blipFill>
        <p:spPr>
          <a:xfrm>
            <a:off x="2799734" y="2505661"/>
            <a:ext cx="6754761" cy="1083770"/>
          </a:xfrm>
          <a:prstGeom prst="rect">
            <a:avLst/>
          </a:prstGeom>
        </p:spPr>
      </p:pic>
      <p:pic>
        <p:nvPicPr>
          <p:cNvPr id="7" name="圖片 6">
            <a:extLst>
              <a:ext uri="{FF2B5EF4-FFF2-40B4-BE49-F238E27FC236}">
                <a16:creationId xmlns:a16="http://schemas.microsoft.com/office/drawing/2014/main" id="{8C475D23-0117-4302-9DAA-96C707498FE2}"/>
              </a:ext>
            </a:extLst>
          </p:cNvPr>
          <p:cNvPicPr>
            <a:picLocks noChangeAspect="1"/>
          </p:cNvPicPr>
          <p:nvPr/>
        </p:nvPicPr>
        <p:blipFill>
          <a:blip r:embed="rId3"/>
          <a:stretch>
            <a:fillRect/>
          </a:stretch>
        </p:blipFill>
        <p:spPr>
          <a:xfrm>
            <a:off x="3428017" y="3705990"/>
            <a:ext cx="4764720" cy="2441023"/>
          </a:xfrm>
          <a:prstGeom prst="rect">
            <a:avLst/>
          </a:prstGeom>
        </p:spPr>
      </p:pic>
    </p:spTree>
    <p:extLst>
      <p:ext uri="{BB962C8B-B14F-4D97-AF65-F5344CB8AC3E}">
        <p14:creationId xmlns:p14="http://schemas.microsoft.com/office/powerpoint/2010/main" val="40200427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893F563B-D168-4AAA-8CE9-075CF4FD8A19}"/>
              </a:ext>
            </a:extLst>
          </p:cNvPr>
          <p:cNvSpPr>
            <a:spLocks noGrp="1"/>
          </p:cNvSpPr>
          <p:nvPr>
            <p:ph type="sldNum" sz="quarter" idx="12"/>
          </p:nvPr>
        </p:nvSpPr>
        <p:spPr/>
        <p:txBody>
          <a:bodyPr/>
          <a:lstStyle/>
          <a:p>
            <a:fld id="{E5C60907-9731-46B4-A33D-FDF5DC3BFF3C}" type="slidenum">
              <a:rPr lang="zh-TW" altLang="en-US" smtClean="0"/>
              <a:t>45</a:t>
            </a:fld>
            <a:endParaRPr lang="zh-TW" altLang="en-US"/>
          </a:p>
        </p:txBody>
      </p:sp>
      <p:sp>
        <p:nvSpPr>
          <p:cNvPr id="5" name="文字方塊 4">
            <a:extLst>
              <a:ext uri="{FF2B5EF4-FFF2-40B4-BE49-F238E27FC236}">
                <a16:creationId xmlns:a16="http://schemas.microsoft.com/office/drawing/2014/main" id="{A07B4092-20FF-490F-8B39-70E7786DECAB}"/>
              </a:ext>
            </a:extLst>
          </p:cNvPr>
          <p:cNvSpPr txBox="1"/>
          <p:nvPr/>
        </p:nvSpPr>
        <p:spPr>
          <a:xfrm>
            <a:off x="4894389" y="351594"/>
            <a:ext cx="2403222" cy="646331"/>
          </a:xfrm>
          <a:prstGeom prst="rect">
            <a:avLst/>
          </a:prstGeom>
          <a:noFill/>
        </p:spPr>
        <p:txBody>
          <a:bodyPr wrap="none" rtlCol="0">
            <a:spAutoFit/>
          </a:bodyPr>
          <a:lstStyle/>
          <a:p>
            <a:r>
              <a:rPr lang="en-US" altLang="zh-TW" sz="3600" dirty="0"/>
              <a:t>RM</a:t>
            </a:r>
            <a:r>
              <a:rPr lang="zh-TW" altLang="en-US" sz="3600" dirty="0"/>
              <a:t> 的定義</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8" name="文字方塊 7">
            <a:extLst>
              <a:ext uri="{FF2B5EF4-FFF2-40B4-BE49-F238E27FC236}">
                <a16:creationId xmlns:a16="http://schemas.microsoft.com/office/drawing/2014/main" id="{C7860CF7-6363-424C-B30E-4C560007D1A2}"/>
              </a:ext>
            </a:extLst>
          </p:cNvPr>
          <p:cNvSpPr txBox="1"/>
          <p:nvPr/>
        </p:nvSpPr>
        <p:spPr>
          <a:xfrm>
            <a:off x="1167885" y="1380383"/>
            <a:ext cx="10018461" cy="193899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特徵映射響應圖 </a:t>
            </a:r>
            <a:r>
              <a:rPr lang="en-US" altLang="zh-TW" sz="2400" dirty="0"/>
              <a:t>(RM)</a:t>
            </a:r>
            <a:r>
              <a:rPr lang="zh-TW" altLang="en-US" sz="2400" dirty="0"/>
              <a:t>：輸入進入卷積模組後所得到的輸出</a:t>
            </a: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p:txBody>
      </p:sp>
      <p:pic>
        <p:nvPicPr>
          <p:cNvPr id="12" name="圖片 11">
            <a:extLst>
              <a:ext uri="{FF2B5EF4-FFF2-40B4-BE49-F238E27FC236}">
                <a16:creationId xmlns:a16="http://schemas.microsoft.com/office/drawing/2014/main" id="{49CF8047-9F84-4F6F-B69C-3319A7B76926}"/>
              </a:ext>
            </a:extLst>
          </p:cNvPr>
          <p:cNvPicPr>
            <a:picLocks noChangeAspect="1"/>
          </p:cNvPicPr>
          <p:nvPr/>
        </p:nvPicPr>
        <p:blipFill>
          <a:blip r:embed="rId2"/>
          <a:stretch>
            <a:fillRect/>
          </a:stretch>
        </p:blipFill>
        <p:spPr>
          <a:xfrm>
            <a:off x="2853780" y="2230209"/>
            <a:ext cx="6484439" cy="3611921"/>
          </a:xfrm>
          <a:prstGeom prst="rect">
            <a:avLst/>
          </a:prstGeom>
        </p:spPr>
      </p:pic>
    </p:spTree>
    <p:extLst>
      <p:ext uri="{BB962C8B-B14F-4D97-AF65-F5344CB8AC3E}">
        <p14:creationId xmlns:p14="http://schemas.microsoft.com/office/powerpoint/2010/main" val="25272820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46</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511314" y="1351508"/>
            <a:ext cx="6697737" cy="446276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模型架構</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卷積模組設計與實現</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en-US" altLang="zh-TW" sz="2400" dirty="0">
                <a:solidFill>
                  <a:schemeClr val="bg1">
                    <a:lumMod val="75000"/>
                  </a:schemeClr>
                </a:solidFill>
                <a:latin typeface="標楷體" panose="03000509000000000000" pitchFamily="65" charset="-120"/>
                <a:ea typeface="標楷體" panose="03000509000000000000" pitchFamily="65" charset="-120"/>
              </a:rPr>
              <a:t>FM</a:t>
            </a:r>
            <a:r>
              <a:rPr lang="zh-TW" altLang="en-US" sz="2400" dirty="0">
                <a:solidFill>
                  <a:schemeClr val="bg1">
                    <a:lumMod val="75000"/>
                  </a:schemeClr>
                </a:solidFill>
                <a:latin typeface="標楷體" panose="03000509000000000000" pitchFamily="65" charset="-120"/>
                <a:ea typeface="標楷體" panose="03000509000000000000" pitchFamily="65" charset="-120"/>
              </a:rPr>
              <a:t>、</a:t>
            </a:r>
            <a:r>
              <a:rPr lang="en-US" altLang="zh-TW" sz="2400" dirty="0">
                <a:solidFill>
                  <a:schemeClr val="bg1">
                    <a:lumMod val="75000"/>
                  </a:schemeClr>
                </a:solidFill>
                <a:latin typeface="標楷體" panose="03000509000000000000" pitchFamily="65" charset="-120"/>
                <a:ea typeface="標楷體" panose="03000509000000000000" pitchFamily="65" charset="-120"/>
              </a:rPr>
              <a:t>RM</a:t>
            </a:r>
            <a:r>
              <a:rPr lang="zh-TW" altLang="en-US" sz="2400" dirty="0">
                <a:solidFill>
                  <a:schemeClr val="bg1">
                    <a:lumMod val="75000"/>
                  </a:schemeClr>
                </a:solidFill>
                <a:latin typeface="標楷體" panose="03000509000000000000" pitchFamily="65" charset="-120"/>
                <a:ea typeface="標楷體" panose="03000509000000000000" pitchFamily="65" charset="-120"/>
              </a:rPr>
              <a:t>的意義</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t>響應篩選模組</a:t>
            </a:r>
            <a:r>
              <a:rPr lang="zh-TW" altLang="en-US" sz="2400" dirty="0">
                <a:latin typeface="標楷體" panose="03000509000000000000" pitchFamily="65" charset="-120"/>
                <a:ea typeface="標楷體" panose="03000509000000000000" pitchFamily="65" charset="-120"/>
              </a:rPr>
              <a:t>之設計</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空間合併模組之設計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可解釋性</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16154358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4074322" y="398803"/>
            <a:ext cx="4339650"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響應篩選模組之設計</a:t>
            </a: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47</a:t>
            </a:fld>
            <a:endParaRPr lang="zh-TW" altLang="en-US"/>
          </a:p>
        </p:txBody>
      </p:sp>
      <p:pic>
        <p:nvPicPr>
          <p:cNvPr id="7" name="圖片 6">
            <a:extLst>
              <a:ext uri="{FF2B5EF4-FFF2-40B4-BE49-F238E27FC236}">
                <a16:creationId xmlns:a16="http://schemas.microsoft.com/office/drawing/2014/main" id="{4B31C8E4-21AF-412B-8CFF-ACBC50ED964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154352" y="3777478"/>
            <a:ext cx="4089795" cy="1914079"/>
          </a:xfrm>
          <a:prstGeom prst="rect">
            <a:avLst/>
          </a:prstGeom>
        </p:spPr>
      </p:pic>
      <p:pic>
        <p:nvPicPr>
          <p:cNvPr id="9" name="圖片 8">
            <a:extLst>
              <a:ext uri="{FF2B5EF4-FFF2-40B4-BE49-F238E27FC236}">
                <a16:creationId xmlns:a16="http://schemas.microsoft.com/office/drawing/2014/main" id="{69898CDD-3235-414F-A1DD-8C0D0C0AB3B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415404" y="1205252"/>
            <a:ext cx="3567695" cy="1909029"/>
          </a:xfrm>
          <a:prstGeom prst="rect">
            <a:avLst/>
          </a:prstGeom>
        </p:spPr>
      </p:pic>
      <p:pic>
        <p:nvPicPr>
          <p:cNvPr id="10" name="圖片 9">
            <a:extLst>
              <a:ext uri="{FF2B5EF4-FFF2-40B4-BE49-F238E27FC236}">
                <a16:creationId xmlns:a16="http://schemas.microsoft.com/office/drawing/2014/main" id="{E1499AD3-EB2E-47DD-9698-38D31996880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725581" y="2426331"/>
            <a:ext cx="3657831" cy="2005337"/>
          </a:xfrm>
          <a:prstGeom prst="rect">
            <a:avLst/>
          </a:prstGeom>
        </p:spPr>
      </p:pic>
      <p:sp>
        <p:nvSpPr>
          <p:cNvPr id="8" name="文字方塊 7">
            <a:extLst>
              <a:ext uri="{FF2B5EF4-FFF2-40B4-BE49-F238E27FC236}">
                <a16:creationId xmlns:a16="http://schemas.microsoft.com/office/drawing/2014/main" id="{56D3047F-4421-4B7C-99AC-381D98E3FBDE}"/>
              </a:ext>
            </a:extLst>
          </p:cNvPr>
          <p:cNvSpPr txBox="1"/>
          <p:nvPr/>
        </p:nvSpPr>
        <p:spPr>
          <a:xfrm>
            <a:off x="3111796" y="3234940"/>
            <a:ext cx="2020643" cy="369332"/>
          </a:xfrm>
          <a:prstGeom prst="rect">
            <a:avLst/>
          </a:prstGeom>
          <a:noFill/>
        </p:spPr>
        <p:txBody>
          <a:bodyPr wrap="square" rtlCol="0">
            <a:spAutoFit/>
          </a:bodyPr>
          <a:lstStyle/>
          <a:p>
            <a:r>
              <a:rPr lang="zh-TW" altLang="en-US" dirty="0"/>
              <a:t>色彩感知區塊架構</a:t>
            </a:r>
          </a:p>
        </p:txBody>
      </p:sp>
      <p:sp>
        <p:nvSpPr>
          <p:cNvPr id="13" name="文字方塊 12">
            <a:extLst>
              <a:ext uri="{FF2B5EF4-FFF2-40B4-BE49-F238E27FC236}">
                <a16:creationId xmlns:a16="http://schemas.microsoft.com/office/drawing/2014/main" id="{9B3C1555-EC84-421C-BB34-30C54D192D87}"/>
              </a:ext>
            </a:extLst>
          </p:cNvPr>
          <p:cNvSpPr txBox="1"/>
          <p:nvPr/>
        </p:nvSpPr>
        <p:spPr>
          <a:xfrm>
            <a:off x="3166806" y="5809692"/>
            <a:ext cx="2064886" cy="369332"/>
          </a:xfrm>
          <a:prstGeom prst="rect">
            <a:avLst/>
          </a:prstGeom>
          <a:noFill/>
        </p:spPr>
        <p:txBody>
          <a:bodyPr wrap="square" rtlCol="0">
            <a:spAutoFit/>
          </a:bodyPr>
          <a:lstStyle/>
          <a:p>
            <a:r>
              <a:rPr lang="zh-TW" altLang="en-US" dirty="0"/>
              <a:t>輪廓感知區塊架構</a:t>
            </a:r>
          </a:p>
        </p:txBody>
      </p:sp>
      <p:sp>
        <p:nvSpPr>
          <p:cNvPr id="14" name="文字方塊 13">
            <a:extLst>
              <a:ext uri="{FF2B5EF4-FFF2-40B4-BE49-F238E27FC236}">
                <a16:creationId xmlns:a16="http://schemas.microsoft.com/office/drawing/2014/main" id="{62EA7511-DA17-4862-801E-F8B352E548BA}"/>
              </a:ext>
            </a:extLst>
          </p:cNvPr>
          <p:cNvSpPr txBox="1"/>
          <p:nvPr/>
        </p:nvSpPr>
        <p:spPr>
          <a:xfrm>
            <a:off x="8544174" y="4549852"/>
            <a:ext cx="2020643" cy="369332"/>
          </a:xfrm>
          <a:prstGeom prst="rect">
            <a:avLst/>
          </a:prstGeom>
          <a:noFill/>
        </p:spPr>
        <p:txBody>
          <a:bodyPr wrap="square" rtlCol="0">
            <a:spAutoFit/>
          </a:bodyPr>
          <a:lstStyle/>
          <a:p>
            <a:r>
              <a:rPr lang="zh-TW" altLang="en-US" dirty="0"/>
              <a:t>特徵傳遞區塊架構</a:t>
            </a:r>
          </a:p>
        </p:txBody>
      </p:sp>
      <p:sp>
        <p:nvSpPr>
          <p:cNvPr id="11" name="矩形: 圓角 10">
            <a:extLst>
              <a:ext uri="{FF2B5EF4-FFF2-40B4-BE49-F238E27FC236}">
                <a16:creationId xmlns:a16="http://schemas.microsoft.com/office/drawing/2014/main" id="{5CF5836B-FF70-4CDC-85D5-C1CE15799BC6}"/>
              </a:ext>
            </a:extLst>
          </p:cNvPr>
          <p:cNvSpPr/>
          <p:nvPr/>
        </p:nvSpPr>
        <p:spPr>
          <a:xfrm>
            <a:off x="3989438" y="1370584"/>
            <a:ext cx="420330" cy="159384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矩形: 圓角 14">
            <a:extLst>
              <a:ext uri="{FF2B5EF4-FFF2-40B4-BE49-F238E27FC236}">
                <a16:creationId xmlns:a16="http://schemas.microsoft.com/office/drawing/2014/main" id="{0C2592EC-45E2-4FF8-9463-C15C783020CC}"/>
              </a:ext>
            </a:extLst>
          </p:cNvPr>
          <p:cNvSpPr/>
          <p:nvPr/>
        </p:nvSpPr>
        <p:spPr>
          <a:xfrm>
            <a:off x="4333567" y="3937597"/>
            <a:ext cx="420330" cy="159384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圓角 15">
            <a:extLst>
              <a:ext uri="{FF2B5EF4-FFF2-40B4-BE49-F238E27FC236}">
                <a16:creationId xmlns:a16="http://schemas.microsoft.com/office/drawing/2014/main" id="{53496F31-2996-4AEA-965C-292C5A160DD1}"/>
              </a:ext>
            </a:extLst>
          </p:cNvPr>
          <p:cNvSpPr/>
          <p:nvPr/>
        </p:nvSpPr>
        <p:spPr>
          <a:xfrm>
            <a:off x="9324309" y="2589755"/>
            <a:ext cx="397541" cy="165970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7130112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926175" y="511092"/>
            <a:ext cx="4339650"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響應篩選模組之設計</a:t>
            </a:r>
          </a:p>
        </p:txBody>
      </p:sp>
      <p:sp>
        <p:nvSpPr>
          <p:cNvPr id="3" name="投影片編號版面配置區 2">
            <a:extLst>
              <a:ext uri="{FF2B5EF4-FFF2-40B4-BE49-F238E27FC236}">
                <a16:creationId xmlns:a16="http://schemas.microsoft.com/office/drawing/2014/main" id="{CA02733C-0103-417C-9CD3-F19BB1BF4CA4}"/>
              </a:ext>
            </a:extLst>
          </p:cNvPr>
          <p:cNvSpPr>
            <a:spLocks noGrp="1"/>
          </p:cNvSpPr>
          <p:nvPr>
            <p:ph type="sldNum" sz="quarter" idx="12"/>
          </p:nvPr>
        </p:nvSpPr>
        <p:spPr/>
        <p:txBody>
          <a:bodyPr/>
          <a:lstStyle/>
          <a:p>
            <a:fld id="{E5C60907-9731-46B4-A33D-FDF5DC3BFF3C}" type="slidenum">
              <a:rPr lang="zh-TW" altLang="en-US" smtClean="0"/>
              <a:t>48</a:t>
            </a:fld>
            <a:endParaRPr lang="zh-TW" altLang="en-US"/>
          </a:p>
        </p:txBody>
      </p:sp>
      <mc:AlternateContent xmlns:mc="http://schemas.openxmlformats.org/markup-compatibility/2006">
        <mc:Choice xmlns:a14="http://schemas.microsoft.com/office/drawing/2010/main" Requires="a14">
          <p:sp>
            <p:nvSpPr>
              <p:cNvPr id="4" name="文字方塊 3">
                <a:extLst>
                  <a:ext uri="{FF2B5EF4-FFF2-40B4-BE49-F238E27FC236}">
                    <a16:creationId xmlns:a16="http://schemas.microsoft.com/office/drawing/2014/main" id="{D04C1F7F-6956-46B7-831B-35D9D2369732}"/>
                  </a:ext>
                </a:extLst>
              </p:cNvPr>
              <p:cNvSpPr txBox="1"/>
              <p:nvPr/>
            </p:nvSpPr>
            <p:spPr>
              <a:xfrm>
                <a:off x="1167885" y="1380383"/>
                <a:ext cx="10018461" cy="3046988"/>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過濾卷積後響應較弱的值，保留響應較強的值，從而在後續產生可解釋性圖片時能有更好的呈現效果。</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所有 </a:t>
                </a:r>
                <a:r>
                  <a:rPr lang="en-US" altLang="zh-TW" sz="2400" dirty="0"/>
                  <a:t>RM </a:t>
                </a:r>
                <a:r>
                  <a:rPr lang="zh-TW" altLang="en-US" sz="2400" dirty="0"/>
                  <a:t>的響應值總個數稱為</a:t>
                </a:r>
                <a14:m>
                  <m:oMath xmlns:m="http://schemas.openxmlformats.org/officeDocument/2006/math">
                    <m:sSub>
                      <m:sSubPr>
                        <m:ctrlPr>
                          <a:rPr lang="en-US" altLang="zh-TW" sz="2400" i="1" smtClean="0">
                            <a:latin typeface="Cambria Math" panose="02040503050406030204" pitchFamily="18" charset="0"/>
                          </a:rPr>
                        </m:ctrlPr>
                      </m:sSubPr>
                      <m:e>
                        <m:r>
                          <a:rPr lang="en-US" altLang="zh-TW" sz="2400" b="0" i="1" smtClean="0">
                            <a:latin typeface="Cambria Math" panose="02040503050406030204" pitchFamily="18" charset="0"/>
                          </a:rPr>
                          <m:t>𝑁</m:t>
                        </m:r>
                      </m:e>
                      <m:sub>
                        <m:r>
                          <m:rPr>
                            <m:sty m:val="p"/>
                          </m:rPr>
                          <a:rPr lang="en-US" altLang="zh-TW" sz="2400" i="1">
                            <a:latin typeface="Cambria Math" panose="02040503050406030204" pitchFamily="18" charset="0"/>
                          </a:rPr>
                          <m:t>R</m:t>
                        </m:r>
                        <m:r>
                          <m:rPr>
                            <m:sty m:val="p"/>
                          </m:rPr>
                          <a:rPr lang="en-US" altLang="zh-TW" sz="2400" i="1" smtClean="0">
                            <a:latin typeface="Cambria Math" panose="02040503050406030204" pitchFamily="18" charset="0"/>
                          </a:rPr>
                          <m:t>M</m:t>
                        </m:r>
                      </m:sub>
                    </m:sSub>
                    <m:r>
                      <a:rPr lang="zh-TW" altLang="en-US" sz="2400" i="1">
                        <a:latin typeface="Cambria Math" panose="02040503050406030204" pitchFamily="18" charset="0"/>
                      </a:rPr>
                      <m:t>，</m:t>
                    </m:r>
                  </m:oMath>
                </a14:m>
                <a:r>
                  <a:rPr lang="zh-TW" altLang="en-US" sz="2400" dirty="0"/>
                  <a:t>設定一個希望保留</a:t>
                </a:r>
                <a:r>
                  <a:rPr lang="en-US" altLang="zh-TW" sz="2400" dirty="0"/>
                  <a:t>RM</a:t>
                </a:r>
                <a:r>
                  <a:rPr lang="zh-TW" altLang="en-US" sz="2400" dirty="0"/>
                  <a:t>的百分比參數</a:t>
                </a:r>
                <a:r>
                  <a:rPr lang="en-US" altLang="zh-TW" sz="2400" dirty="0"/>
                  <a:t>p%</a:t>
                </a:r>
                <a:r>
                  <a:rPr lang="zh-TW" altLang="en-US" sz="2400" dirty="0"/>
                  <a:t>，第</a:t>
                </a:r>
                <a:r>
                  <a:rPr lang="en-US" altLang="zh-TW" sz="2400" dirty="0"/>
                  <a:t>p% * </a:t>
                </a:r>
                <a14:m>
                  <m:oMath xmlns:m="http://schemas.openxmlformats.org/officeDocument/2006/math">
                    <m:sSub>
                      <m:sSubPr>
                        <m:ctrlPr>
                          <a:rPr lang="en-US" altLang="zh-TW" sz="2400" i="1" smtClean="0">
                            <a:latin typeface="Cambria Math" panose="02040503050406030204" pitchFamily="18" charset="0"/>
                          </a:rPr>
                        </m:ctrlPr>
                      </m:sSubPr>
                      <m:e>
                        <m:r>
                          <m:rPr>
                            <m:sty m:val="p"/>
                          </m:rPr>
                          <a:rPr lang="en-US" altLang="zh-TW" sz="2400" i="1">
                            <a:latin typeface="Cambria Math" panose="02040503050406030204" pitchFamily="18" charset="0"/>
                          </a:rPr>
                          <m:t>C</m:t>
                        </m:r>
                      </m:e>
                      <m:sub>
                        <m:r>
                          <m:rPr>
                            <m:sty m:val="p"/>
                          </m:rPr>
                          <a:rPr lang="en-US" altLang="zh-TW" sz="2400" i="1">
                            <a:latin typeface="Cambria Math" panose="02040503050406030204" pitchFamily="18" charset="0"/>
                          </a:rPr>
                          <m:t>R</m:t>
                        </m:r>
                        <m:r>
                          <m:rPr>
                            <m:sty m:val="p"/>
                          </m:rPr>
                          <a:rPr lang="en-US" altLang="zh-TW" sz="2400" i="1" smtClean="0">
                            <a:latin typeface="Cambria Math" panose="02040503050406030204" pitchFamily="18" charset="0"/>
                          </a:rPr>
                          <m:t>M</m:t>
                        </m:r>
                      </m:sub>
                    </m:sSub>
                  </m:oMath>
                </a14:m>
                <a:r>
                  <a:rPr lang="zh-TW" altLang="en-US" sz="2400" dirty="0"/>
                  <a:t>個最大元素為</a:t>
                </a:r>
                <a14:m>
                  <m:oMath xmlns:m="http://schemas.openxmlformats.org/officeDocument/2006/math">
                    <m:sSub>
                      <m:sSubPr>
                        <m:ctrlPr>
                          <a:rPr lang="en-US" altLang="zh-TW" sz="2400" i="1">
                            <a:latin typeface="Cambria Math" panose="02040503050406030204" pitchFamily="18" charset="0"/>
                          </a:rPr>
                        </m:ctrlPr>
                      </m:sSubPr>
                      <m:e>
                        <m:r>
                          <m:rPr>
                            <m:sty m:val="p"/>
                          </m:rPr>
                          <a:rPr lang="en-US" altLang="zh-TW" sz="2400" i="1">
                            <a:latin typeface="Cambria Math" panose="02040503050406030204" pitchFamily="18" charset="0"/>
                          </a:rPr>
                          <m:t>P</m:t>
                        </m:r>
                      </m:e>
                      <m:sub>
                        <m:r>
                          <m:rPr>
                            <m:sty m:val="p"/>
                          </m:rPr>
                          <a:rPr lang="en-US" altLang="zh-TW" sz="2400" i="1">
                            <a:latin typeface="Cambria Math" panose="02040503050406030204" pitchFamily="18" charset="0"/>
                          </a:rPr>
                          <m:t>R</m:t>
                        </m:r>
                        <m:r>
                          <m:rPr>
                            <m:sty m:val="p"/>
                          </m:rPr>
                          <a:rPr lang="en-US" altLang="zh-TW" sz="2400" i="1">
                            <a:latin typeface="Cambria Math" panose="02040503050406030204" pitchFamily="18" charset="0"/>
                          </a:rPr>
                          <m:t>M</m:t>
                        </m:r>
                      </m:sub>
                    </m:sSub>
                  </m:oMath>
                </a14:m>
                <a:endParaRPr lang="en-US" altLang="zh-TW" sz="2400" dirty="0"/>
              </a:p>
              <a:p>
                <a:endParaRPr lang="en-US" altLang="zh-TW" sz="2400" dirty="0"/>
              </a:p>
              <a:p>
                <a:pPr marL="342900" indent="-342900">
                  <a:buFont typeface="Arial" panose="020B0604020202020204" pitchFamily="34" charset="0"/>
                  <a:buChar char="•"/>
                </a:pPr>
                <a:r>
                  <a:rPr lang="zh-TW" altLang="en-US" sz="2400" dirty="0"/>
                  <a:t>此公式代表的意義為保留響應值前</a:t>
                </a:r>
                <a:r>
                  <a:rPr lang="en-US" altLang="zh-TW" sz="2400" dirty="0"/>
                  <a:t>p%</a:t>
                </a:r>
                <a:r>
                  <a:rPr lang="zh-TW" altLang="en-US" sz="2400" dirty="0"/>
                  <a:t>最大的值並刪除其餘響應值較弱的值。</a:t>
                </a:r>
                <a:endParaRPr lang="en-US" altLang="zh-TW" sz="2400" dirty="0"/>
              </a:p>
            </p:txBody>
          </p:sp>
        </mc:Choice>
        <mc:Fallback>
          <p:sp>
            <p:nvSpPr>
              <p:cNvPr id="4" name="文字方塊 3">
                <a:extLst>
                  <a:ext uri="{FF2B5EF4-FFF2-40B4-BE49-F238E27FC236}">
                    <a16:creationId xmlns:a16="http://schemas.microsoft.com/office/drawing/2014/main" id="{D04C1F7F-6956-46B7-831B-35D9D2369732}"/>
                  </a:ext>
                </a:extLst>
              </p:cNvPr>
              <p:cNvSpPr txBox="1">
                <a:spLocks noRot="1" noChangeAspect="1" noMove="1" noResize="1" noEditPoints="1" noAdjustHandles="1" noChangeArrowheads="1" noChangeShapeType="1" noTextEdit="1"/>
              </p:cNvSpPr>
              <p:nvPr/>
            </p:nvSpPr>
            <p:spPr>
              <a:xfrm>
                <a:off x="1167885" y="1380383"/>
                <a:ext cx="10018461" cy="3046988"/>
              </a:xfrm>
              <a:prstGeom prst="rect">
                <a:avLst/>
              </a:prstGeom>
              <a:blipFill>
                <a:blip r:embed="rId2"/>
                <a:stretch>
                  <a:fillRect l="-852" t="-1600" r="-487" b="-3600"/>
                </a:stretch>
              </a:blipFill>
            </p:spPr>
            <p:txBody>
              <a:bodyPr/>
              <a:lstStyle/>
              <a:p>
                <a:r>
                  <a:rPr lang="zh-TW" altLang="en-US">
                    <a:noFill/>
                  </a:rPr>
                  <a:t> </a:t>
                </a:r>
              </a:p>
            </p:txBody>
          </p:sp>
        </mc:Fallback>
      </mc:AlternateContent>
      <p:pic>
        <p:nvPicPr>
          <p:cNvPr id="8" name="圖片 7">
            <a:extLst>
              <a:ext uri="{FF2B5EF4-FFF2-40B4-BE49-F238E27FC236}">
                <a16:creationId xmlns:a16="http://schemas.microsoft.com/office/drawing/2014/main" id="{E792362B-D2B6-4A7F-87F4-0C878CC5AF1B}"/>
              </a:ext>
            </a:extLst>
          </p:cNvPr>
          <p:cNvPicPr>
            <a:picLocks noChangeAspect="1"/>
          </p:cNvPicPr>
          <p:nvPr/>
        </p:nvPicPr>
        <p:blipFill>
          <a:blip r:embed="rId3"/>
          <a:stretch>
            <a:fillRect/>
          </a:stretch>
        </p:blipFill>
        <p:spPr>
          <a:xfrm>
            <a:off x="2455609" y="4873290"/>
            <a:ext cx="7713406" cy="1208653"/>
          </a:xfrm>
          <a:prstGeom prst="rect">
            <a:avLst/>
          </a:prstGeom>
        </p:spPr>
      </p:pic>
    </p:spTree>
    <p:extLst>
      <p:ext uri="{BB962C8B-B14F-4D97-AF65-F5344CB8AC3E}">
        <p14:creationId xmlns:p14="http://schemas.microsoft.com/office/powerpoint/2010/main" val="33330057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49</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747131" y="1351508"/>
            <a:ext cx="6697737" cy="446276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模型架構</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en-US" altLang="zh-TW" sz="2400" dirty="0">
                <a:solidFill>
                  <a:schemeClr val="bg1">
                    <a:lumMod val="75000"/>
                  </a:schemeClr>
                </a:solidFill>
                <a:latin typeface="標楷體" panose="03000509000000000000" pitchFamily="65" charset="-120"/>
                <a:ea typeface="標楷體" panose="03000509000000000000" pitchFamily="65" charset="-120"/>
              </a:rPr>
              <a:t>FM</a:t>
            </a:r>
            <a:r>
              <a:rPr lang="zh-TW" altLang="en-US" sz="2400" dirty="0">
                <a:solidFill>
                  <a:schemeClr val="bg1">
                    <a:lumMod val="75000"/>
                  </a:schemeClr>
                </a:solidFill>
                <a:latin typeface="標楷體" panose="03000509000000000000" pitchFamily="65" charset="-120"/>
                <a:ea typeface="標楷體" panose="03000509000000000000" pitchFamily="65" charset="-120"/>
              </a:rPr>
              <a:t>、</a:t>
            </a:r>
            <a:r>
              <a:rPr lang="en-US" altLang="zh-TW" sz="2400" dirty="0">
                <a:solidFill>
                  <a:schemeClr val="bg1">
                    <a:lumMod val="75000"/>
                  </a:schemeClr>
                </a:solidFill>
                <a:latin typeface="標楷體" panose="03000509000000000000" pitchFamily="65" charset="-120"/>
                <a:ea typeface="標楷體" panose="03000509000000000000" pitchFamily="65" charset="-120"/>
              </a:rPr>
              <a:t>RM</a:t>
            </a:r>
            <a:r>
              <a:rPr lang="zh-TW" altLang="en-US" sz="2400" dirty="0">
                <a:solidFill>
                  <a:schemeClr val="bg1">
                    <a:lumMod val="75000"/>
                  </a:schemeClr>
                </a:solidFill>
                <a:latin typeface="標楷體" panose="03000509000000000000" pitchFamily="65" charset="-120"/>
                <a:ea typeface="標楷體" panose="03000509000000000000" pitchFamily="65" charset="-120"/>
              </a:rPr>
              <a:t>、</a:t>
            </a:r>
            <a:r>
              <a:rPr lang="en-US" altLang="zh-TW" sz="2400" dirty="0">
                <a:solidFill>
                  <a:schemeClr val="bg1">
                    <a:lumMod val="75000"/>
                  </a:schemeClr>
                </a:solidFill>
                <a:latin typeface="+mj-lt"/>
                <a:ea typeface="標楷體" panose="03000509000000000000" pitchFamily="65" charset="-120"/>
              </a:rPr>
              <a:t>CI</a:t>
            </a:r>
            <a:r>
              <a:rPr lang="en-US" altLang="zh-TW" sz="2400" dirty="0">
                <a:solidFill>
                  <a:schemeClr val="bg1">
                    <a:lumMod val="75000"/>
                  </a:schemeClr>
                </a:solidFill>
                <a:latin typeface="標楷體" panose="03000509000000000000" pitchFamily="65" charset="-120"/>
                <a:ea typeface="標楷體" panose="03000509000000000000" pitchFamily="65" charset="-120"/>
              </a:rPr>
              <a:t> </a:t>
            </a:r>
            <a:r>
              <a:rPr lang="zh-TW" altLang="en-US" sz="2400" dirty="0">
                <a:solidFill>
                  <a:schemeClr val="bg1">
                    <a:lumMod val="75000"/>
                  </a:schemeClr>
                </a:solidFill>
                <a:latin typeface="標楷體" panose="03000509000000000000" pitchFamily="65" charset="-120"/>
                <a:ea typeface="標楷體" panose="03000509000000000000" pitchFamily="65" charset="-120"/>
              </a:rPr>
              <a:t>的意義</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卷積模組設計與實現</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響應篩選模組之設計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空間合併模組之設計</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可解釋性</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164342632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80337" y="504630"/>
            <a:ext cx="203132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研究動機</a:t>
            </a:r>
            <a:endParaRPr lang="en-US" altLang="zh-TW" sz="3600" dirty="0">
              <a:solidFill>
                <a:srgbClr val="000000"/>
              </a:solidFill>
              <a:latin typeface="標楷體" panose="03000509000000000000" pitchFamily="65" charset="-120"/>
              <a:ea typeface="標楷體" panose="03000509000000000000" pitchFamily="65" charset="-120"/>
            </a:endParaRPr>
          </a:p>
        </p:txBody>
      </p:sp>
      <p:sp>
        <p:nvSpPr>
          <p:cNvPr id="3" name="文字方塊 2">
            <a:extLst>
              <a:ext uri="{FF2B5EF4-FFF2-40B4-BE49-F238E27FC236}">
                <a16:creationId xmlns:a16="http://schemas.microsoft.com/office/drawing/2014/main" id="{3669F30E-D78F-EDC1-2A55-D50AB6F1C99F}"/>
              </a:ext>
            </a:extLst>
          </p:cNvPr>
          <p:cNvSpPr txBox="1"/>
          <p:nvPr/>
        </p:nvSpPr>
        <p:spPr>
          <a:xfrm>
            <a:off x="1219200" y="1341829"/>
            <a:ext cx="10081867" cy="4154984"/>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隨著深度學習的蓬勃發展，人工智慧的應用也漸漸普及到各行各業。然而，現在大部分模型卻為</a:t>
            </a:r>
            <a:r>
              <a:rPr lang="en-US" altLang="zh-TW" sz="2400" dirty="0">
                <a:latin typeface="標楷體" panose="03000509000000000000" pitchFamily="65" charset="-120"/>
                <a:ea typeface="標楷體" panose="03000509000000000000" pitchFamily="65" charset="-120"/>
              </a:rPr>
              <a:t>“</a:t>
            </a:r>
            <a:r>
              <a:rPr lang="zh-TW" altLang="en-US" sz="2400" dirty="0">
                <a:latin typeface="標楷體" panose="03000509000000000000" pitchFamily="65" charset="-120"/>
                <a:ea typeface="標楷體" panose="03000509000000000000" pitchFamily="65" charset="-120"/>
              </a:rPr>
              <a:t>黑盒</a:t>
            </a:r>
            <a:r>
              <a:rPr lang="en-US" altLang="zh-TW" sz="2400" dirty="0">
                <a:latin typeface="標楷體" panose="03000509000000000000" pitchFamily="65" charset="-120"/>
                <a:ea typeface="標楷體" panose="03000509000000000000" pitchFamily="65" charset="-120"/>
              </a:rPr>
              <a:t>”</a:t>
            </a:r>
            <a:r>
              <a:rPr lang="zh-TW" altLang="en-US" sz="2400" dirty="0">
                <a:latin typeface="標楷體" panose="03000509000000000000" pitchFamily="65" charset="-120"/>
                <a:ea typeface="標楷體" panose="03000509000000000000" pitchFamily="65" charset="-120"/>
              </a:rPr>
              <a:t>模型，雖然了解運作原理，卻無法得知做出預測的具體根據與邏輯，這在金融和醫療等重要領域中是無法被接受的。</a:t>
            </a: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美國國防部在</a:t>
            </a:r>
            <a:r>
              <a:rPr lang="en-US" altLang="zh-TW" sz="2400" dirty="0">
                <a:latin typeface="標楷體" panose="03000509000000000000" pitchFamily="65" charset="-120"/>
                <a:ea typeface="標楷體" panose="03000509000000000000" pitchFamily="65" charset="-120"/>
              </a:rPr>
              <a:t>2016</a:t>
            </a:r>
            <a:r>
              <a:rPr lang="zh-TW" altLang="en-US" sz="2400" dirty="0">
                <a:latin typeface="標楷體" panose="03000509000000000000" pitchFamily="65" charset="-120"/>
                <a:ea typeface="標楷體" panose="03000509000000000000" pitchFamily="65" charset="-120"/>
              </a:rPr>
              <a:t>年將可解釋性人工智慧</a:t>
            </a:r>
            <a:r>
              <a:rPr lang="en-US" altLang="zh-TW" sz="2400" dirty="0">
                <a:latin typeface="+mj-lt"/>
                <a:ea typeface="標楷體" panose="03000509000000000000" pitchFamily="65" charset="-120"/>
              </a:rPr>
              <a:t>(</a:t>
            </a:r>
            <a:r>
              <a:rPr lang="en-US" altLang="zh-TW" sz="2400" dirty="0">
                <a:latin typeface="+mj-lt"/>
                <a:ea typeface="標楷體" panose="03000509000000000000" pitchFamily="65" charset="-120"/>
                <a:cs typeface="Times New Roman" panose="02020603050405020304" pitchFamily="18" charset="0"/>
              </a:rPr>
              <a:t>XAI</a:t>
            </a:r>
            <a:r>
              <a:rPr lang="en-US" altLang="zh-TW" sz="2400" dirty="0">
                <a:latin typeface="+mj-lt"/>
                <a:ea typeface="標楷體" panose="03000509000000000000" pitchFamily="65" charset="-120"/>
              </a:rPr>
              <a:t>)</a:t>
            </a:r>
            <a:r>
              <a:rPr lang="zh-TW" altLang="en-US" sz="2400" dirty="0">
                <a:latin typeface="標楷體" panose="03000509000000000000" pitchFamily="65" charset="-120"/>
                <a:ea typeface="標楷體" panose="03000509000000000000" pitchFamily="65" charset="-120"/>
              </a:rPr>
              <a:t>加入國防高等研究計劃署</a:t>
            </a:r>
            <a:r>
              <a:rPr lang="en-US" altLang="zh-TW" sz="2400" dirty="0">
                <a:latin typeface="+mj-lt"/>
                <a:ea typeface="標楷體" panose="03000509000000000000" pitchFamily="65" charset="-120"/>
              </a:rPr>
              <a:t>(DARPA)</a:t>
            </a:r>
            <a:r>
              <a:rPr lang="zh-TW" altLang="en-US" sz="2400" dirty="0">
                <a:latin typeface="標楷體" panose="03000509000000000000" pitchFamily="65" charset="-120"/>
                <a:ea typeface="標楷體" panose="03000509000000000000" pitchFamily="65" charset="-120"/>
              </a:rPr>
              <a:t>的第三代人工智慧計畫；歐盟也在同年通過的</a:t>
            </a:r>
            <a:r>
              <a:rPr lang="en-US" altLang="zh-TW" sz="2400" dirty="0"/>
              <a:t>《</a:t>
            </a:r>
            <a:r>
              <a:rPr lang="zh-TW" altLang="en-US" sz="2400" dirty="0"/>
              <a:t>一般資料保護原則</a:t>
            </a:r>
            <a:r>
              <a:rPr lang="en-US" altLang="zh-TW" sz="2400" dirty="0"/>
              <a:t>》 (</a:t>
            </a:r>
            <a:r>
              <a:rPr lang="en-US" altLang="zh-TW" sz="2400" dirty="0">
                <a:latin typeface="Times New Roman" panose="02020603050405020304" pitchFamily="18" charset="0"/>
                <a:cs typeface="Times New Roman" panose="02020603050405020304" pitchFamily="18" charset="0"/>
              </a:rPr>
              <a:t>European Union’s General Data Protection Regulation, GDPR</a:t>
            </a:r>
            <a:r>
              <a:rPr lang="en-US" altLang="zh-TW" sz="2400" dirty="0"/>
              <a:t>)</a:t>
            </a:r>
            <a:r>
              <a:rPr lang="zh-TW" altLang="en-US" sz="2400" dirty="0">
                <a:latin typeface="標楷體" panose="03000509000000000000" pitchFamily="65" charset="-120"/>
                <a:ea typeface="標楷體" panose="03000509000000000000" pitchFamily="65" charset="-120"/>
              </a:rPr>
              <a:t>裡面規範使用者有獲得獲得決策背後理由的權利</a:t>
            </a: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可解釋性人工智慧不僅僅在學術和企業界甚至在國家層面上都受到重視。</a:t>
            </a: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1407C7B3-B6FA-4BEB-AB1C-618BDB3FD430}"/>
              </a:ext>
            </a:extLst>
          </p:cNvPr>
          <p:cNvSpPr>
            <a:spLocks noGrp="1"/>
          </p:cNvSpPr>
          <p:nvPr>
            <p:ph type="sldNum" sz="quarter" idx="12"/>
          </p:nvPr>
        </p:nvSpPr>
        <p:spPr/>
        <p:txBody>
          <a:bodyPr/>
          <a:lstStyle/>
          <a:p>
            <a:fld id="{E5C60907-9731-46B4-A33D-FDF5DC3BFF3C}" type="slidenum">
              <a:rPr lang="zh-TW" altLang="en-US" smtClean="0"/>
              <a:t>5</a:t>
            </a:fld>
            <a:endParaRPr lang="zh-TW" altLang="en-US"/>
          </a:p>
        </p:txBody>
      </p:sp>
    </p:spTree>
    <p:extLst>
      <p:ext uri="{BB962C8B-B14F-4D97-AF65-F5344CB8AC3E}">
        <p14:creationId xmlns:p14="http://schemas.microsoft.com/office/powerpoint/2010/main" val="132364085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4074322" y="398803"/>
            <a:ext cx="4339650"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空間合併模組之設計</a:t>
            </a: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50</a:t>
            </a:fld>
            <a:endParaRPr lang="zh-TW" altLang="en-US"/>
          </a:p>
        </p:txBody>
      </p:sp>
      <p:pic>
        <p:nvPicPr>
          <p:cNvPr id="7" name="圖片 6">
            <a:extLst>
              <a:ext uri="{FF2B5EF4-FFF2-40B4-BE49-F238E27FC236}">
                <a16:creationId xmlns:a16="http://schemas.microsoft.com/office/drawing/2014/main" id="{4B31C8E4-21AF-412B-8CFF-ACBC50ED964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154352" y="3777478"/>
            <a:ext cx="4089795" cy="1914079"/>
          </a:xfrm>
          <a:prstGeom prst="rect">
            <a:avLst/>
          </a:prstGeom>
        </p:spPr>
      </p:pic>
      <p:pic>
        <p:nvPicPr>
          <p:cNvPr id="9" name="圖片 8">
            <a:extLst>
              <a:ext uri="{FF2B5EF4-FFF2-40B4-BE49-F238E27FC236}">
                <a16:creationId xmlns:a16="http://schemas.microsoft.com/office/drawing/2014/main" id="{69898CDD-3235-414F-A1DD-8C0D0C0AB3B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415404" y="1205252"/>
            <a:ext cx="3567695" cy="1909029"/>
          </a:xfrm>
          <a:prstGeom prst="rect">
            <a:avLst/>
          </a:prstGeom>
        </p:spPr>
      </p:pic>
      <p:pic>
        <p:nvPicPr>
          <p:cNvPr id="10" name="圖片 9">
            <a:extLst>
              <a:ext uri="{FF2B5EF4-FFF2-40B4-BE49-F238E27FC236}">
                <a16:creationId xmlns:a16="http://schemas.microsoft.com/office/drawing/2014/main" id="{E1499AD3-EB2E-47DD-9698-38D31996880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725579" y="2426145"/>
            <a:ext cx="3657831" cy="2005710"/>
          </a:xfrm>
          <a:prstGeom prst="rect">
            <a:avLst/>
          </a:prstGeom>
        </p:spPr>
      </p:pic>
      <p:sp>
        <p:nvSpPr>
          <p:cNvPr id="8" name="文字方塊 7">
            <a:extLst>
              <a:ext uri="{FF2B5EF4-FFF2-40B4-BE49-F238E27FC236}">
                <a16:creationId xmlns:a16="http://schemas.microsoft.com/office/drawing/2014/main" id="{56D3047F-4421-4B7C-99AC-381D98E3FBDE}"/>
              </a:ext>
            </a:extLst>
          </p:cNvPr>
          <p:cNvSpPr txBox="1"/>
          <p:nvPr/>
        </p:nvSpPr>
        <p:spPr>
          <a:xfrm>
            <a:off x="3111796" y="3234940"/>
            <a:ext cx="2020643" cy="369332"/>
          </a:xfrm>
          <a:prstGeom prst="rect">
            <a:avLst/>
          </a:prstGeom>
          <a:noFill/>
        </p:spPr>
        <p:txBody>
          <a:bodyPr wrap="square" rtlCol="0">
            <a:spAutoFit/>
          </a:bodyPr>
          <a:lstStyle/>
          <a:p>
            <a:r>
              <a:rPr lang="zh-TW" altLang="en-US" dirty="0"/>
              <a:t>色彩感知區塊架構</a:t>
            </a:r>
          </a:p>
        </p:txBody>
      </p:sp>
      <p:sp>
        <p:nvSpPr>
          <p:cNvPr id="13" name="文字方塊 12">
            <a:extLst>
              <a:ext uri="{FF2B5EF4-FFF2-40B4-BE49-F238E27FC236}">
                <a16:creationId xmlns:a16="http://schemas.microsoft.com/office/drawing/2014/main" id="{9B3C1555-EC84-421C-BB34-30C54D192D87}"/>
              </a:ext>
            </a:extLst>
          </p:cNvPr>
          <p:cNvSpPr txBox="1"/>
          <p:nvPr/>
        </p:nvSpPr>
        <p:spPr>
          <a:xfrm>
            <a:off x="3166806" y="5809692"/>
            <a:ext cx="2064886" cy="369332"/>
          </a:xfrm>
          <a:prstGeom prst="rect">
            <a:avLst/>
          </a:prstGeom>
          <a:noFill/>
        </p:spPr>
        <p:txBody>
          <a:bodyPr wrap="square" rtlCol="0">
            <a:spAutoFit/>
          </a:bodyPr>
          <a:lstStyle/>
          <a:p>
            <a:r>
              <a:rPr lang="zh-TW" altLang="en-US" dirty="0"/>
              <a:t>輪廓感知區塊架構</a:t>
            </a:r>
          </a:p>
        </p:txBody>
      </p:sp>
      <p:sp>
        <p:nvSpPr>
          <p:cNvPr id="14" name="文字方塊 13">
            <a:extLst>
              <a:ext uri="{FF2B5EF4-FFF2-40B4-BE49-F238E27FC236}">
                <a16:creationId xmlns:a16="http://schemas.microsoft.com/office/drawing/2014/main" id="{62EA7511-DA17-4862-801E-F8B352E548BA}"/>
              </a:ext>
            </a:extLst>
          </p:cNvPr>
          <p:cNvSpPr txBox="1"/>
          <p:nvPr/>
        </p:nvSpPr>
        <p:spPr>
          <a:xfrm>
            <a:off x="8544174" y="4549852"/>
            <a:ext cx="2020643" cy="369332"/>
          </a:xfrm>
          <a:prstGeom prst="rect">
            <a:avLst/>
          </a:prstGeom>
          <a:noFill/>
        </p:spPr>
        <p:txBody>
          <a:bodyPr wrap="square" rtlCol="0">
            <a:spAutoFit/>
          </a:bodyPr>
          <a:lstStyle/>
          <a:p>
            <a:r>
              <a:rPr lang="zh-TW" altLang="en-US" dirty="0"/>
              <a:t>特徵傳遞區塊架構</a:t>
            </a:r>
          </a:p>
        </p:txBody>
      </p:sp>
      <p:sp>
        <p:nvSpPr>
          <p:cNvPr id="11" name="矩形: 圓角 10">
            <a:extLst>
              <a:ext uri="{FF2B5EF4-FFF2-40B4-BE49-F238E27FC236}">
                <a16:creationId xmlns:a16="http://schemas.microsoft.com/office/drawing/2014/main" id="{5CF5836B-FF70-4CDC-85D5-C1CE15799BC6}"/>
              </a:ext>
            </a:extLst>
          </p:cNvPr>
          <p:cNvSpPr/>
          <p:nvPr/>
        </p:nvSpPr>
        <p:spPr>
          <a:xfrm>
            <a:off x="4693594" y="1362845"/>
            <a:ext cx="420330" cy="159384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矩形: 圓角 14">
            <a:extLst>
              <a:ext uri="{FF2B5EF4-FFF2-40B4-BE49-F238E27FC236}">
                <a16:creationId xmlns:a16="http://schemas.microsoft.com/office/drawing/2014/main" id="{0C2592EC-45E2-4FF8-9463-C15C783020CC}"/>
              </a:ext>
            </a:extLst>
          </p:cNvPr>
          <p:cNvSpPr/>
          <p:nvPr/>
        </p:nvSpPr>
        <p:spPr>
          <a:xfrm>
            <a:off x="5048249" y="3937597"/>
            <a:ext cx="419101" cy="159384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圓角 15">
            <a:extLst>
              <a:ext uri="{FF2B5EF4-FFF2-40B4-BE49-F238E27FC236}">
                <a16:creationId xmlns:a16="http://schemas.microsoft.com/office/drawing/2014/main" id="{53496F31-2996-4AEA-965C-292C5A160DD1}"/>
              </a:ext>
            </a:extLst>
          </p:cNvPr>
          <p:cNvSpPr/>
          <p:nvPr/>
        </p:nvSpPr>
        <p:spPr>
          <a:xfrm>
            <a:off x="10016896" y="2599149"/>
            <a:ext cx="403454" cy="165970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104803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94E695B5-10A9-4D05-836D-FC8E7C1E010A}"/>
              </a:ext>
            </a:extLst>
          </p:cNvPr>
          <p:cNvSpPr>
            <a:spLocks noGrp="1"/>
          </p:cNvSpPr>
          <p:nvPr>
            <p:ph type="sldNum" sz="quarter" idx="12"/>
          </p:nvPr>
        </p:nvSpPr>
        <p:spPr/>
        <p:txBody>
          <a:bodyPr/>
          <a:lstStyle/>
          <a:p>
            <a:fld id="{E5C60907-9731-46B4-A33D-FDF5DC3BFF3C}" type="slidenum">
              <a:rPr lang="zh-TW" altLang="en-US" smtClean="0"/>
              <a:t>51</a:t>
            </a:fld>
            <a:endParaRPr lang="zh-TW" altLang="en-US"/>
          </a:p>
        </p:txBody>
      </p:sp>
      <mc:AlternateContent xmlns:mc="http://schemas.openxmlformats.org/markup-compatibility/2006">
        <mc:Choice xmlns:a14="http://schemas.microsoft.com/office/drawing/2010/main" Requires="a14">
          <p:sp>
            <p:nvSpPr>
              <p:cNvPr id="6" name="文字方塊 5">
                <a:extLst>
                  <a:ext uri="{FF2B5EF4-FFF2-40B4-BE49-F238E27FC236}">
                    <a16:creationId xmlns:a16="http://schemas.microsoft.com/office/drawing/2014/main" id="{3033589B-68FF-4F54-A2CC-11BEB171E157}"/>
                  </a:ext>
                </a:extLst>
              </p:cNvPr>
              <p:cNvSpPr txBox="1"/>
              <p:nvPr/>
            </p:nvSpPr>
            <p:spPr>
              <a:xfrm>
                <a:off x="1167885" y="1380383"/>
                <a:ext cx="10018461" cy="2677656"/>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模擬皮層的層狀合併架構和眼球跳動的概念，運用不同的加權參數值模擬眼球跳動的順序，將 </a:t>
                </a:r>
                <a:r>
                  <a:rPr lang="en-US" altLang="zh-TW" sz="2400" dirty="0"/>
                  <a:t>RM </a:t>
                </a:r>
                <a:r>
                  <a:rPr lang="zh-TW" altLang="en-US" sz="2400" dirty="0"/>
                  <a:t>根據其空間位置關係對應到不同的加權參數值後進行合併，合併結果稱為累積特徵映射響應圖</a:t>
                </a:r>
                <a:r>
                  <a:rPr lang="en-US" altLang="zh-TW" sz="2400" dirty="0"/>
                  <a:t>(ARM)</a:t>
                </a:r>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步驟如下</a:t>
                </a:r>
                <a:endParaRPr lang="en-US" altLang="zh-TW" sz="2400" dirty="0"/>
              </a:p>
              <a:p>
                <a:pPr marL="457200" indent="-457200">
                  <a:buFont typeface="+mj-lt"/>
                  <a:buAutoNum type="arabicPeriod"/>
                </a:pPr>
                <a:r>
                  <a:rPr lang="zh-TW" altLang="en-US" sz="2400" dirty="0"/>
                  <a:t>從 </a:t>
                </a:r>
                <a:r>
                  <a:rPr lang="en-US" altLang="zh-TW" sz="2400" dirty="0"/>
                  <a:t>[ 0.9 ∼ 0.99 ] </a:t>
                </a:r>
                <a:r>
                  <a:rPr lang="zh-TW" altLang="en-US" sz="2400" dirty="0"/>
                  <a:t>之間進行等距採樣由小到大得到 </a:t>
                </a:r>
                <a:r>
                  <a:rPr lang="en-US" altLang="zh-TW" sz="2400" dirty="0"/>
                  <a:t>k </a:t>
                </a:r>
                <a:r>
                  <a:rPr lang="zh-TW" altLang="en-US" sz="2400" dirty="0"/>
                  <a:t>個值，將其稱為 </a:t>
                </a:r>
                <a14:m>
                  <m:oMath xmlns:m="http://schemas.openxmlformats.org/officeDocument/2006/math">
                    <m:sSub>
                      <m:sSubPr>
                        <m:ctrlPr>
                          <a:rPr lang="en-US" altLang="zh-TW" sz="2400" i="1" smtClean="0">
                            <a:latin typeface="Cambria Math" panose="02040503050406030204" pitchFamily="18" charset="0"/>
                          </a:rPr>
                        </m:ctrlPr>
                      </m:sSubPr>
                      <m:e>
                        <m:r>
                          <a:rPr lang="zh-TW" altLang="en-US" sz="2400" i="1">
                            <a:latin typeface="Cambria Math" panose="02040503050406030204" pitchFamily="18" charset="0"/>
                          </a:rPr>
                          <m:t>𝛽</m:t>
                        </m:r>
                      </m:e>
                      <m:sub>
                        <m:r>
                          <a:rPr lang="en-US" altLang="zh-TW" sz="2400" b="0" i="1" smtClean="0">
                            <a:latin typeface="Cambria Math" panose="02040503050406030204" pitchFamily="18" charset="0"/>
                          </a:rPr>
                          <m:t>𝑘</m:t>
                        </m:r>
                      </m:sub>
                    </m:sSub>
                  </m:oMath>
                </a14:m>
                <a:endParaRPr lang="en-US" altLang="zh-TW" sz="2400" dirty="0"/>
              </a:p>
              <a:p>
                <a:pPr marL="457200" indent="-457200">
                  <a:buFont typeface="+mj-lt"/>
                  <a:buAutoNum type="arabicPeriod"/>
                </a:pPr>
                <a:r>
                  <a:rPr lang="zh-TW" altLang="en-US" sz="2400" dirty="0"/>
                  <a:t>按照 </a:t>
                </a:r>
                <a:r>
                  <a:rPr lang="en-US" altLang="zh-TW" sz="2400" dirty="0"/>
                  <a:t>RM </a:t>
                </a:r>
                <a:r>
                  <a:rPr lang="zh-TW" altLang="en-US" sz="2400" dirty="0"/>
                  <a:t>合併的順序，將 </a:t>
                </a:r>
                <a:r>
                  <a:rPr lang="en-US" altLang="zh-TW" sz="2400" dirty="0"/>
                  <a:t>RM </a:t>
                </a:r>
                <a:r>
                  <a:rPr lang="zh-TW" altLang="en-US" sz="2400" dirty="0"/>
                  <a:t>和</a:t>
                </a:r>
                <a14:m>
                  <m:oMath xmlns:m="http://schemas.openxmlformats.org/officeDocument/2006/math">
                    <m:sSub>
                      <m:sSubPr>
                        <m:ctrlPr>
                          <a:rPr lang="en-US" altLang="zh-TW" sz="2400" i="1" smtClean="0">
                            <a:latin typeface="Cambria Math" panose="02040503050406030204" pitchFamily="18" charset="0"/>
                          </a:rPr>
                        </m:ctrlPr>
                      </m:sSubPr>
                      <m:e>
                        <m:r>
                          <a:rPr lang="zh-TW" altLang="en-US" sz="2400" i="1">
                            <a:latin typeface="Cambria Math" panose="02040503050406030204" pitchFamily="18" charset="0"/>
                          </a:rPr>
                          <m:t>𝛽</m:t>
                        </m:r>
                      </m:e>
                      <m:sub>
                        <m:r>
                          <a:rPr lang="en-US" altLang="zh-TW" sz="2400" b="0" i="1" smtClean="0">
                            <a:latin typeface="Cambria Math" panose="02040503050406030204" pitchFamily="18" charset="0"/>
                          </a:rPr>
                          <m:t>𝑘</m:t>
                        </m:r>
                      </m:sub>
                    </m:sSub>
                  </m:oMath>
                </a14:m>
                <a:r>
                  <a:rPr lang="zh-TW" altLang="en-US" sz="2400" dirty="0"/>
                  <a:t>相乘並加總。</a:t>
                </a:r>
                <a:endParaRPr lang="en-US" altLang="zh-TW" sz="2400" dirty="0"/>
              </a:p>
            </p:txBody>
          </p:sp>
        </mc:Choice>
        <mc:Fallback>
          <p:sp>
            <p:nvSpPr>
              <p:cNvPr id="6" name="文字方塊 5">
                <a:extLst>
                  <a:ext uri="{FF2B5EF4-FFF2-40B4-BE49-F238E27FC236}">
                    <a16:creationId xmlns:a16="http://schemas.microsoft.com/office/drawing/2014/main" id="{3033589B-68FF-4F54-A2CC-11BEB171E157}"/>
                  </a:ext>
                </a:extLst>
              </p:cNvPr>
              <p:cNvSpPr txBox="1">
                <a:spLocks noRot="1" noChangeAspect="1" noMove="1" noResize="1" noEditPoints="1" noAdjustHandles="1" noChangeArrowheads="1" noChangeShapeType="1" noTextEdit="1"/>
              </p:cNvSpPr>
              <p:nvPr/>
            </p:nvSpPr>
            <p:spPr>
              <a:xfrm>
                <a:off x="1167885" y="1380383"/>
                <a:ext cx="10018461" cy="2677656"/>
              </a:xfrm>
              <a:prstGeom prst="rect">
                <a:avLst/>
              </a:prstGeom>
              <a:blipFill>
                <a:blip r:embed="rId3"/>
                <a:stretch>
                  <a:fillRect l="-852" t="-1818" r="-670" b="-4091"/>
                </a:stretch>
              </a:blipFill>
            </p:spPr>
            <p:txBody>
              <a:bodyPr/>
              <a:lstStyle/>
              <a:p>
                <a:r>
                  <a:rPr lang="zh-TW" altLang="en-US">
                    <a:noFill/>
                  </a:rPr>
                  <a:t> </a:t>
                </a:r>
              </a:p>
            </p:txBody>
          </p:sp>
        </mc:Fallback>
      </mc:AlternateContent>
      <p:sp>
        <p:nvSpPr>
          <p:cNvPr id="9" name="文字方塊 8">
            <a:extLst>
              <a:ext uri="{FF2B5EF4-FFF2-40B4-BE49-F238E27FC236}">
                <a16:creationId xmlns:a16="http://schemas.microsoft.com/office/drawing/2014/main" id="{441A4BEB-1B5D-41B0-8984-5D159871C0A6}"/>
              </a:ext>
            </a:extLst>
          </p:cNvPr>
          <p:cNvSpPr txBox="1"/>
          <p:nvPr/>
        </p:nvSpPr>
        <p:spPr>
          <a:xfrm>
            <a:off x="3430207" y="565158"/>
            <a:ext cx="5493812"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空間合併模組之設計</a:t>
            </a:r>
            <a:r>
              <a:rPr lang="en-US" altLang="zh-TW" sz="3600" dirty="0">
                <a:solidFill>
                  <a:srgbClr val="000000"/>
                </a:solidFill>
                <a:latin typeface="標楷體" panose="03000509000000000000" pitchFamily="65" charset="-120"/>
                <a:ea typeface="標楷體" panose="03000509000000000000" pitchFamily="65" charset="-120"/>
              </a:rPr>
              <a:t>(1/2)</a:t>
            </a:r>
            <a:endParaRPr lang="zh-TW" altLang="en-US" sz="3600" dirty="0">
              <a:solidFill>
                <a:srgbClr val="000000"/>
              </a:solidFill>
              <a:latin typeface="標楷體" panose="03000509000000000000" pitchFamily="65" charset="-120"/>
              <a:ea typeface="標楷體" panose="03000509000000000000" pitchFamily="65" charset="-120"/>
            </a:endParaRPr>
          </a:p>
        </p:txBody>
      </p:sp>
      <p:pic>
        <p:nvPicPr>
          <p:cNvPr id="3" name="圖片 2">
            <a:extLst>
              <a:ext uri="{FF2B5EF4-FFF2-40B4-BE49-F238E27FC236}">
                <a16:creationId xmlns:a16="http://schemas.microsoft.com/office/drawing/2014/main" id="{96A4A0A3-8B4B-4392-84CF-3920A5B3BD6B}"/>
              </a:ext>
            </a:extLst>
          </p:cNvPr>
          <p:cNvPicPr>
            <a:picLocks noChangeAspect="1"/>
          </p:cNvPicPr>
          <p:nvPr/>
        </p:nvPicPr>
        <p:blipFill>
          <a:blip r:embed="rId4"/>
          <a:stretch>
            <a:fillRect/>
          </a:stretch>
        </p:blipFill>
        <p:spPr>
          <a:xfrm>
            <a:off x="2192653" y="4395826"/>
            <a:ext cx="7968921" cy="1081791"/>
          </a:xfrm>
          <a:prstGeom prst="rect">
            <a:avLst/>
          </a:prstGeom>
        </p:spPr>
      </p:pic>
    </p:spTree>
    <p:extLst>
      <p:ext uri="{BB962C8B-B14F-4D97-AF65-F5344CB8AC3E}">
        <p14:creationId xmlns:p14="http://schemas.microsoft.com/office/powerpoint/2010/main" val="29440667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94E695B5-10A9-4D05-836D-FC8E7C1E010A}"/>
              </a:ext>
            </a:extLst>
          </p:cNvPr>
          <p:cNvSpPr>
            <a:spLocks noGrp="1"/>
          </p:cNvSpPr>
          <p:nvPr>
            <p:ph type="sldNum" sz="quarter" idx="12"/>
          </p:nvPr>
        </p:nvSpPr>
        <p:spPr/>
        <p:txBody>
          <a:bodyPr/>
          <a:lstStyle/>
          <a:p>
            <a:fld id="{E5C60907-9731-46B4-A33D-FDF5DC3BFF3C}" type="slidenum">
              <a:rPr lang="zh-TW" altLang="en-US" smtClean="0"/>
              <a:t>52</a:t>
            </a:fld>
            <a:endParaRPr lang="zh-TW" altLang="en-US"/>
          </a:p>
        </p:txBody>
      </p:sp>
      <p:sp>
        <p:nvSpPr>
          <p:cNvPr id="9" name="文字方塊 8">
            <a:extLst>
              <a:ext uri="{FF2B5EF4-FFF2-40B4-BE49-F238E27FC236}">
                <a16:creationId xmlns:a16="http://schemas.microsoft.com/office/drawing/2014/main" id="{441A4BEB-1B5D-41B0-8984-5D159871C0A6}"/>
              </a:ext>
            </a:extLst>
          </p:cNvPr>
          <p:cNvSpPr txBox="1"/>
          <p:nvPr/>
        </p:nvSpPr>
        <p:spPr>
          <a:xfrm>
            <a:off x="2968544" y="518036"/>
            <a:ext cx="6417141"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空間位置保留機制之設計</a:t>
            </a:r>
            <a:r>
              <a:rPr lang="en-US" altLang="zh-TW" sz="3600" dirty="0">
                <a:solidFill>
                  <a:srgbClr val="000000"/>
                </a:solidFill>
                <a:latin typeface="標楷體" panose="03000509000000000000" pitchFamily="65" charset="-120"/>
                <a:ea typeface="標楷體" panose="03000509000000000000" pitchFamily="65" charset="-120"/>
              </a:rPr>
              <a:t>(1/2)</a:t>
            </a:r>
            <a:endParaRPr lang="zh-TW" altLang="en-US" sz="3600" dirty="0">
              <a:solidFill>
                <a:srgbClr val="000000"/>
              </a:solidFill>
              <a:latin typeface="標楷體" panose="03000509000000000000" pitchFamily="65" charset="-120"/>
              <a:ea typeface="標楷體" panose="03000509000000000000" pitchFamily="65" charset="-120"/>
            </a:endParaRPr>
          </a:p>
        </p:txBody>
      </p:sp>
      <p:pic>
        <p:nvPicPr>
          <p:cNvPr id="7" name="圖片 6">
            <a:extLst>
              <a:ext uri="{FF2B5EF4-FFF2-40B4-BE49-F238E27FC236}">
                <a16:creationId xmlns:a16="http://schemas.microsoft.com/office/drawing/2014/main" id="{4AC51BE0-C84E-4F02-B5E0-4C2F95F563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0940" y="1763363"/>
            <a:ext cx="7210119" cy="4108091"/>
          </a:xfrm>
          <a:prstGeom prst="rect">
            <a:avLst/>
          </a:prstGeom>
        </p:spPr>
      </p:pic>
    </p:spTree>
    <p:extLst>
      <p:ext uri="{BB962C8B-B14F-4D97-AF65-F5344CB8AC3E}">
        <p14:creationId xmlns:p14="http://schemas.microsoft.com/office/powerpoint/2010/main" val="27681389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53</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865118" y="587000"/>
            <a:ext cx="7362888" cy="538609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模型架構</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en-US" altLang="zh-TW" sz="2400" dirty="0">
                <a:solidFill>
                  <a:schemeClr val="bg1">
                    <a:lumMod val="75000"/>
                  </a:schemeClr>
                </a:solidFill>
                <a:latin typeface="標楷體" panose="03000509000000000000" pitchFamily="65" charset="-120"/>
                <a:ea typeface="標楷體" panose="03000509000000000000" pitchFamily="65" charset="-120"/>
              </a:rPr>
              <a:t>FM</a:t>
            </a:r>
            <a:r>
              <a:rPr lang="zh-TW" altLang="en-US" sz="2400" dirty="0">
                <a:solidFill>
                  <a:schemeClr val="bg1">
                    <a:lumMod val="75000"/>
                  </a:schemeClr>
                </a:solidFill>
                <a:latin typeface="標楷體" panose="03000509000000000000" pitchFamily="65" charset="-120"/>
                <a:ea typeface="標楷體" panose="03000509000000000000" pitchFamily="65" charset="-120"/>
              </a:rPr>
              <a:t>、</a:t>
            </a:r>
            <a:r>
              <a:rPr lang="en-US" altLang="zh-TW" sz="2400" dirty="0">
                <a:solidFill>
                  <a:schemeClr val="bg1">
                    <a:lumMod val="75000"/>
                  </a:schemeClr>
                </a:solidFill>
                <a:latin typeface="標楷體" panose="03000509000000000000" pitchFamily="65" charset="-120"/>
                <a:ea typeface="標楷體" panose="03000509000000000000" pitchFamily="65" charset="-120"/>
              </a:rPr>
              <a:t>RM</a:t>
            </a:r>
            <a:r>
              <a:rPr lang="zh-TW" altLang="en-US" sz="2400" dirty="0">
                <a:solidFill>
                  <a:schemeClr val="bg1">
                    <a:lumMod val="75000"/>
                  </a:schemeClr>
                </a:solidFill>
                <a:latin typeface="標楷體" panose="03000509000000000000" pitchFamily="65" charset="-120"/>
                <a:ea typeface="標楷體" panose="03000509000000000000" pitchFamily="65" charset="-120"/>
              </a:rPr>
              <a:t>、</a:t>
            </a:r>
            <a:r>
              <a:rPr lang="en-US" altLang="zh-TW" sz="2400" dirty="0">
                <a:solidFill>
                  <a:schemeClr val="bg1">
                    <a:lumMod val="75000"/>
                  </a:schemeClr>
                </a:solidFill>
                <a:latin typeface="標楷體" panose="03000509000000000000" pitchFamily="65" charset="-120"/>
                <a:ea typeface="標楷體" panose="03000509000000000000" pitchFamily="65" charset="-120"/>
              </a:rPr>
              <a:t>CI </a:t>
            </a:r>
            <a:r>
              <a:rPr lang="zh-TW" altLang="en-US" sz="2400" dirty="0">
                <a:solidFill>
                  <a:schemeClr val="bg1">
                    <a:lumMod val="75000"/>
                  </a:schemeClr>
                </a:solidFill>
                <a:latin typeface="標楷體" panose="03000509000000000000" pitchFamily="65" charset="-120"/>
                <a:ea typeface="標楷體" panose="03000509000000000000" pitchFamily="65" charset="-120"/>
              </a:rPr>
              <a:t>的意義</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卷積模組設計與實現</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特徵增強模組之優化設計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空間合併模組之優化設計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可解釋性</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色彩感知區塊之可解釋性</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t>色彩特徵傳遞區塊之可解釋性</a:t>
            </a:r>
            <a:endParaRPr lang="en-US" altLang="zh-TW" sz="2000" dirty="0"/>
          </a:p>
          <a:p>
            <a:pPr marL="1485900" lvl="2" indent="-571500">
              <a:buFont typeface="標楷體" panose="03000509000000000000" pitchFamily="65" charset="-120"/>
              <a:buChar char="–"/>
            </a:pPr>
            <a:r>
              <a:rPr lang="zh-TW" altLang="en-US" sz="2000" dirty="0"/>
              <a:t>輪廓感知區塊和輪廓特徵傳遞區塊之可解釋性</a:t>
            </a:r>
            <a:endParaRPr lang="en-US" altLang="zh-TW" sz="2000" dirty="0">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6967830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893F563B-D168-4AAA-8CE9-075CF4FD8A19}"/>
              </a:ext>
            </a:extLst>
          </p:cNvPr>
          <p:cNvSpPr>
            <a:spLocks noGrp="1"/>
          </p:cNvSpPr>
          <p:nvPr>
            <p:ph type="sldNum" sz="quarter" idx="12"/>
          </p:nvPr>
        </p:nvSpPr>
        <p:spPr/>
        <p:txBody>
          <a:bodyPr/>
          <a:lstStyle/>
          <a:p>
            <a:fld id="{E5C60907-9731-46B4-A33D-FDF5DC3BFF3C}" type="slidenum">
              <a:rPr lang="zh-TW" altLang="en-US" smtClean="0"/>
              <a:t>54</a:t>
            </a:fld>
            <a:endParaRPr lang="zh-TW" altLang="en-US"/>
          </a:p>
        </p:txBody>
      </p:sp>
      <p:sp>
        <p:nvSpPr>
          <p:cNvPr id="5" name="文字方塊 4">
            <a:extLst>
              <a:ext uri="{FF2B5EF4-FFF2-40B4-BE49-F238E27FC236}">
                <a16:creationId xmlns:a16="http://schemas.microsoft.com/office/drawing/2014/main" id="{A07B4092-20FF-490F-8B39-70E7786DECAB}"/>
              </a:ext>
            </a:extLst>
          </p:cNvPr>
          <p:cNvSpPr txBox="1"/>
          <p:nvPr/>
        </p:nvSpPr>
        <p:spPr>
          <a:xfrm>
            <a:off x="4894389" y="351594"/>
            <a:ext cx="2403222" cy="646331"/>
          </a:xfrm>
          <a:prstGeom prst="rect">
            <a:avLst/>
          </a:prstGeom>
          <a:noFill/>
        </p:spPr>
        <p:txBody>
          <a:bodyPr wrap="none" rtlCol="0">
            <a:spAutoFit/>
          </a:bodyPr>
          <a:lstStyle/>
          <a:p>
            <a:r>
              <a:rPr lang="en-US" altLang="zh-TW" sz="3600" dirty="0"/>
              <a:t>RM</a:t>
            </a:r>
            <a:r>
              <a:rPr lang="zh-TW" altLang="en-US" sz="3600" dirty="0"/>
              <a:t> 的定義</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8" name="文字方塊 7">
            <a:extLst>
              <a:ext uri="{FF2B5EF4-FFF2-40B4-BE49-F238E27FC236}">
                <a16:creationId xmlns:a16="http://schemas.microsoft.com/office/drawing/2014/main" id="{C7860CF7-6363-424C-B30E-4C560007D1A2}"/>
              </a:ext>
            </a:extLst>
          </p:cNvPr>
          <p:cNvSpPr txBox="1"/>
          <p:nvPr/>
        </p:nvSpPr>
        <p:spPr>
          <a:xfrm>
            <a:off x="1167885" y="1175852"/>
            <a:ext cx="10018461" cy="4893647"/>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特徵映射響應圖 </a:t>
            </a:r>
            <a:r>
              <a:rPr lang="en-US" altLang="zh-TW" sz="2400" dirty="0"/>
              <a:t>(RM)</a:t>
            </a:r>
            <a:r>
              <a:rPr lang="zh-TW" altLang="en-US" sz="2400" dirty="0"/>
              <a:t>：輸入進入卷積模組後所得到的輸出</a:t>
            </a: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r>
              <a:rPr lang="zh-TW" altLang="en-US" sz="2400" dirty="0"/>
              <a:t>累積特徵映射響應圖</a:t>
            </a:r>
            <a:r>
              <a:rPr lang="en-US" altLang="zh-TW" sz="2400" dirty="0"/>
              <a:t>(ARM)</a:t>
            </a:r>
            <a:r>
              <a:rPr lang="zh-TW" altLang="en-US" sz="2400" dirty="0"/>
              <a:t>：</a:t>
            </a:r>
            <a:r>
              <a:rPr lang="en-US" altLang="zh-TW" sz="2400" dirty="0"/>
              <a:t>RM</a:t>
            </a:r>
            <a:r>
              <a:rPr lang="zh-TW" altLang="en-US" sz="2400" dirty="0"/>
              <a:t>經過空間合併模組後的輸出</a:t>
            </a: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p:txBody>
      </p:sp>
      <p:pic>
        <p:nvPicPr>
          <p:cNvPr id="12" name="圖片 11">
            <a:extLst>
              <a:ext uri="{FF2B5EF4-FFF2-40B4-BE49-F238E27FC236}">
                <a16:creationId xmlns:a16="http://schemas.microsoft.com/office/drawing/2014/main" id="{49CF8047-9F84-4F6F-B69C-3319A7B76926}"/>
              </a:ext>
            </a:extLst>
          </p:cNvPr>
          <p:cNvPicPr>
            <a:picLocks noChangeAspect="1"/>
          </p:cNvPicPr>
          <p:nvPr/>
        </p:nvPicPr>
        <p:blipFill>
          <a:blip r:embed="rId2"/>
          <a:stretch>
            <a:fillRect/>
          </a:stretch>
        </p:blipFill>
        <p:spPr>
          <a:xfrm>
            <a:off x="4125275" y="1592113"/>
            <a:ext cx="3941447" cy="2195441"/>
          </a:xfrm>
          <a:prstGeom prst="rect">
            <a:avLst/>
          </a:prstGeom>
        </p:spPr>
      </p:pic>
      <p:pic>
        <p:nvPicPr>
          <p:cNvPr id="3" name="圖片 2">
            <a:extLst>
              <a:ext uri="{FF2B5EF4-FFF2-40B4-BE49-F238E27FC236}">
                <a16:creationId xmlns:a16="http://schemas.microsoft.com/office/drawing/2014/main" id="{A7AD520B-9C92-4B96-A54E-9626B6E0E5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0555" y="4674908"/>
            <a:ext cx="3010889" cy="2014479"/>
          </a:xfrm>
          <a:prstGeom prst="rect">
            <a:avLst/>
          </a:prstGeom>
        </p:spPr>
      </p:pic>
    </p:spTree>
    <p:extLst>
      <p:ext uri="{BB962C8B-B14F-4D97-AF65-F5344CB8AC3E}">
        <p14:creationId xmlns:p14="http://schemas.microsoft.com/office/powerpoint/2010/main" val="300808576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22629" y="401393"/>
            <a:ext cx="2146742" cy="646331"/>
          </a:xfrm>
          <a:prstGeom prst="rect">
            <a:avLst/>
          </a:prstGeom>
          <a:noFill/>
        </p:spPr>
        <p:txBody>
          <a:bodyPr wrap="none" rtlCol="0">
            <a:spAutoFit/>
          </a:bodyPr>
          <a:lstStyle/>
          <a:p>
            <a:r>
              <a:rPr lang="en-US" altLang="zh-TW" sz="3600" dirty="0">
                <a:solidFill>
                  <a:srgbClr val="000000"/>
                </a:solidFill>
                <a:latin typeface="+mj-lt"/>
                <a:ea typeface="標楷體" panose="03000509000000000000" pitchFamily="65" charset="-120"/>
              </a:rPr>
              <a:t>CI </a:t>
            </a:r>
            <a:r>
              <a:rPr lang="zh-TW" altLang="en-US" sz="3600" dirty="0">
                <a:solidFill>
                  <a:srgbClr val="000000"/>
                </a:solidFill>
                <a:latin typeface="標楷體" panose="03000509000000000000" pitchFamily="65" charset="-120"/>
                <a:ea typeface="標楷體" panose="03000509000000000000" pitchFamily="65" charset="-120"/>
              </a:rPr>
              <a:t>的意義</a:t>
            </a:r>
          </a:p>
        </p:txBody>
      </p:sp>
      <p:sp>
        <p:nvSpPr>
          <p:cNvPr id="3" name="投影片編號版面配置區 2">
            <a:extLst>
              <a:ext uri="{FF2B5EF4-FFF2-40B4-BE49-F238E27FC236}">
                <a16:creationId xmlns:a16="http://schemas.microsoft.com/office/drawing/2014/main" id="{C67DFE14-1248-45A4-A6F5-8B8B85353CE9}"/>
              </a:ext>
            </a:extLst>
          </p:cNvPr>
          <p:cNvSpPr>
            <a:spLocks noGrp="1"/>
          </p:cNvSpPr>
          <p:nvPr>
            <p:ph type="sldNum" sz="quarter" idx="12"/>
          </p:nvPr>
        </p:nvSpPr>
        <p:spPr/>
        <p:txBody>
          <a:bodyPr/>
          <a:lstStyle/>
          <a:p>
            <a:fld id="{E5C60907-9731-46B4-A33D-FDF5DC3BFF3C}" type="slidenum">
              <a:rPr lang="zh-TW" altLang="en-US" smtClean="0"/>
              <a:t>55</a:t>
            </a:fld>
            <a:endParaRPr lang="zh-TW" altLang="en-US"/>
          </a:p>
        </p:txBody>
      </p:sp>
      <p:sp>
        <p:nvSpPr>
          <p:cNvPr id="4" name="文字方塊 3">
            <a:extLst>
              <a:ext uri="{FF2B5EF4-FFF2-40B4-BE49-F238E27FC236}">
                <a16:creationId xmlns:a16="http://schemas.microsoft.com/office/drawing/2014/main" id="{189674FF-14F7-439D-8590-CAEDF4BA468F}"/>
              </a:ext>
            </a:extLst>
          </p:cNvPr>
          <p:cNvSpPr txBox="1"/>
          <p:nvPr/>
        </p:nvSpPr>
        <p:spPr>
          <a:xfrm>
            <a:off x="1440730" y="1245352"/>
            <a:ext cx="10018461" cy="3046988"/>
          </a:xfrm>
          <a:prstGeom prst="rect">
            <a:avLst/>
          </a:prstGeom>
          <a:noFill/>
        </p:spPr>
        <p:txBody>
          <a:bodyPr wrap="square" rtlCol="0">
            <a:spAutoFit/>
          </a:bodyPr>
          <a:lstStyle/>
          <a:p>
            <a:endParaRPr lang="en-US" altLang="zh-TW" sz="2400" dirty="0"/>
          </a:p>
          <a:p>
            <a:pPr marL="342900" indent="-342900">
              <a:buFont typeface="Arial" panose="020B0604020202020204" pitchFamily="34" charset="0"/>
              <a:buChar char="•"/>
            </a:pPr>
            <a:r>
              <a:rPr lang="zh-TW" altLang="en-US" sz="2400" dirty="0"/>
              <a:t>特徵映射圖之對應影像 </a:t>
            </a:r>
            <a:r>
              <a:rPr lang="en-US" altLang="zh-TW" sz="2400" dirty="0"/>
              <a:t>(CI) </a:t>
            </a:r>
            <a:r>
              <a:rPr lang="zh-TW" altLang="en-US" sz="2400" dirty="0"/>
              <a:t>：記錄資料集中所有影像對特定濾波器的反應，從中選出與該濾波器有最大的反應的影像，並該影像視為該濾波器的對應影像。</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我們需要透過 </a:t>
            </a:r>
            <a:r>
              <a:rPr lang="en-US" altLang="zh-TW" sz="2400" dirty="0"/>
              <a:t>CI </a:t>
            </a:r>
            <a:r>
              <a:rPr lang="zh-TW" altLang="en-US" sz="2400" dirty="0"/>
              <a:t>來找出該濾波器與何種影像最相似，幫助使用者理解 濾波器代表的特徵長相</a:t>
            </a:r>
            <a:endParaRPr lang="en-US" altLang="zh-TW" sz="2400" dirty="0"/>
          </a:p>
          <a:p>
            <a:endParaRPr lang="en-US" altLang="zh-TW" sz="2400" dirty="0"/>
          </a:p>
        </p:txBody>
      </p:sp>
    </p:spTree>
    <p:extLst>
      <p:ext uri="{BB962C8B-B14F-4D97-AF65-F5344CB8AC3E}">
        <p14:creationId xmlns:p14="http://schemas.microsoft.com/office/powerpoint/2010/main" val="205020632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22629" y="430889"/>
            <a:ext cx="2146742" cy="646331"/>
          </a:xfrm>
          <a:prstGeom prst="rect">
            <a:avLst/>
          </a:prstGeom>
          <a:noFill/>
        </p:spPr>
        <p:txBody>
          <a:bodyPr wrap="none" rtlCol="0">
            <a:spAutoFit/>
          </a:bodyPr>
          <a:lstStyle/>
          <a:p>
            <a:r>
              <a:rPr lang="en-US" altLang="zh-TW" sz="3600" dirty="0">
                <a:solidFill>
                  <a:srgbClr val="000000"/>
                </a:solidFill>
                <a:latin typeface="+mj-lt"/>
                <a:ea typeface="標楷體" panose="03000509000000000000" pitchFamily="65" charset="-120"/>
              </a:rPr>
              <a:t>CI </a:t>
            </a:r>
            <a:r>
              <a:rPr lang="zh-TW" altLang="en-US" sz="3600" dirty="0">
                <a:solidFill>
                  <a:srgbClr val="000000"/>
                </a:solidFill>
                <a:latin typeface="標楷體" panose="03000509000000000000" pitchFamily="65" charset="-120"/>
                <a:ea typeface="標楷體" panose="03000509000000000000" pitchFamily="65" charset="-120"/>
              </a:rPr>
              <a:t>的意義</a:t>
            </a:r>
          </a:p>
        </p:txBody>
      </p:sp>
      <p:sp>
        <p:nvSpPr>
          <p:cNvPr id="3" name="投影片編號版面配置區 2">
            <a:extLst>
              <a:ext uri="{FF2B5EF4-FFF2-40B4-BE49-F238E27FC236}">
                <a16:creationId xmlns:a16="http://schemas.microsoft.com/office/drawing/2014/main" id="{C67DFE14-1248-45A4-A6F5-8B8B85353CE9}"/>
              </a:ext>
            </a:extLst>
          </p:cNvPr>
          <p:cNvSpPr>
            <a:spLocks noGrp="1"/>
          </p:cNvSpPr>
          <p:nvPr>
            <p:ph type="sldNum" sz="quarter" idx="12"/>
          </p:nvPr>
        </p:nvSpPr>
        <p:spPr/>
        <p:txBody>
          <a:bodyPr/>
          <a:lstStyle/>
          <a:p>
            <a:fld id="{E5C60907-9731-46B4-A33D-FDF5DC3BFF3C}" type="slidenum">
              <a:rPr lang="zh-TW" altLang="en-US" smtClean="0"/>
              <a:t>56</a:t>
            </a:fld>
            <a:endParaRPr lang="zh-TW" altLang="en-US"/>
          </a:p>
        </p:txBody>
      </p:sp>
      <p:pic>
        <p:nvPicPr>
          <p:cNvPr id="7" name="圖片 6">
            <a:extLst>
              <a:ext uri="{FF2B5EF4-FFF2-40B4-BE49-F238E27FC236}">
                <a16:creationId xmlns:a16="http://schemas.microsoft.com/office/drawing/2014/main" id="{82C366B2-9821-464C-8896-47B1292A492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8415" y="1440205"/>
            <a:ext cx="11195170" cy="4564185"/>
          </a:xfrm>
          <a:prstGeom prst="rect">
            <a:avLst/>
          </a:prstGeom>
        </p:spPr>
      </p:pic>
    </p:spTree>
    <p:extLst>
      <p:ext uri="{BB962C8B-B14F-4D97-AF65-F5344CB8AC3E}">
        <p14:creationId xmlns:p14="http://schemas.microsoft.com/office/powerpoint/2010/main" val="351728763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22629" y="430889"/>
            <a:ext cx="2146742" cy="646331"/>
          </a:xfrm>
          <a:prstGeom prst="rect">
            <a:avLst/>
          </a:prstGeom>
          <a:noFill/>
        </p:spPr>
        <p:txBody>
          <a:bodyPr wrap="none" rtlCol="0">
            <a:spAutoFit/>
          </a:bodyPr>
          <a:lstStyle/>
          <a:p>
            <a:r>
              <a:rPr lang="en-US" altLang="zh-TW" sz="3600" dirty="0">
                <a:solidFill>
                  <a:srgbClr val="000000"/>
                </a:solidFill>
                <a:latin typeface="+mj-lt"/>
                <a:ea typeface="標楷體" panose="03000509000000000000" pitchFamily="65" charset="-120"/>
              </a:rPr>
              <a:t>CI </a:t>
            </a:r>
            <a:r>
              <a:rPr lang="zh-TW" altLang="en-US" sz="3600" dirty="0">
                <a:solidFill>
                  <a:srgbClr val="000000"/>
                </a:solidFill>
                <a:latin typeface="標楷體" panose="03000509000000000000" pitchFamily="65" charset="-120"/>
                <a:ea typeface="標楷體" panose="03000509000000000000" pitchFamily="65" charset="-120"/>
              </a:rPr>
              <a:t>的意義</a:t>
            </a:r>
          </a:p>
        </p:txBody>
      </p:sp>
      <p:sp>
        <p:nvSpPr>
          <p:cNvPr id="3" name="投影片編號版面配置區 2">
            <a:extLst>
              <a:ext uri="{FF2B5EF4-FFF2-40B4-BE49-F238E27FC236}">
                <a16:creationId xmlns:a16="http://schemas.microsoft.com/office/drawing/2014/main" id="{C67DFE14-1248-45A4-A6F5-8B8B85353CE9}"/>
              </a:ext>
            </a:extLst>
          </p:cNvPr>
          <p:cNvSpPr>
            <a:spLocks noGrp="1"/>
          </p:cNvSpPr>
          <p:nvPr>
            <p:ph type="sldNum" sz="quarter" idx="12"/>
          </p:nvPr>
        </p:nvSpPr>
        <p:spPr/>
        <p:txBody>
          <a:bodyPr/>
          <a:lstStyle/>
          <a:p>
            <a:fld id="{E5C60907-9731-46B4-A33D-FDF5DC3BFF3C}" type="slidenum">
              <a:rPr lang="zh-TW" altLang="en-US" smtClean="0"/>
              <a:t>57</a:t>
            </a:fld>
            <a:endParaRPr lang="zh-TW" altLang="en-US"/>
          </a:p>
        </p:txBody>
      </p:sp>
      <p:pic>
        <p:nvPicPr>
          <p:cNvPr id="7" name="圖片 6">
            <a:extLst>
              <a:ext uri="{FF2B5EF4-FFF2-40B4-BE49-F238E27FC236}">
                <a16:creationId xmlns:a16="http://schemas.microsoft.com/office/drawing/2014/main" id="{82C366B2-9821-464C-8896-47B1292A492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5356" y="1440205"/>
            <a:ext cx="11281287" cy="4564185"/>
          </a:xfrm>
          <a:prstGeom prst="rect">
            <a:avLst/>
          </a:prstGeom>
        </p:spPr>
      </p:pic>
    </p:spTree>
    <p:extLst>
      <p:ext uri="{BB962C8B-B14F-4D97-AF65-F5344CB8AC3E}">
        <p14:creationId xmlns:p14="http://schemas.microsoft.com/office/powerpoint/2010/main" val="130280893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22629" y="430889"/>
            <a:ext cx="2146742" cy="646331"/>
          </a:xfrm>
          <a:prstGeom prst="rect">
            <a:avLst/>
          </a:prstGeom>
          <a:noFill/>
        </p:spPr>
        <p:txBody>
          <a:bodyPr wrap="none" rtlCol="0">
            <a:spAutoFit/>
          </a:bodyPr>
          <a:lstStyle/>
          <a:p>
            <a:r>
              <a:rPr lang="en-US" altLang="zh-TW" sz="3600" dirty="0">
                <a:solidFill>
                  <a:srgbClr val="000000"/>
                </a:solidFill>
                <a:latin typeface="+mj-lt"/>
                <a:ea typeface="標楷體" panose="03000509000000000000" pitchFamily="65" charset="-120"/>
              </a:rPr>
              <a:t>CI </a:t>
            </a:r>
            <a:r>
              <a:rPr lang="zh-TW" altLang="en-US" sz="3600" dirty="0">
                <a:solidFill>
                  <a:srgbClr val="000000"/>
                </a:solidFill>
                <a:latin typeface="標楷體" panose="03000509000000000000" pitchFamily="65" charset="-120"/>
                <a:ea typeface="標楷體" panose="03000509000000000000" pitchFamily="65" charset="-120"/>
              </a:rPr>
              <a:t>的意義</a:t>
            </a:r>
          </a:p>
        </p:txBody>
      </p:sp>
      <p:sp>
        <p:nvSpPr>
          <p:cNvPr id="3" name="投影片編號版面配置區 2">
            <a:extLst>
              <a:ext uri="{FF2B5EF4-FFF2-40B4-BE49-F238E27FC236}">
                <a16:creationId xmlns:a16="http://schemas.microsoft.com/office/drawing/2014/main" id="{C67DFE14-1248-45A4-A6F5-8B8B85353CE9}"/>
              </a:ext>
            </a:extLst>
          </p:cNvPr>
          <p:cNvSpPr>
            <a:spLocks noGrp="1"/>
          </p:cNvSpPr>
          <p:nvPr>
            <p:ph type="sldNum" sz="quarter" idx="12"/>
          </p:nvPr>
        </p:nvSpPr>
        <p:spPr/>
        <p:txBody>
          <a:bodyPr/>
          <a:lstStyle/>
          <a:p>
            <a:fld id="{E5C60907-9731-46B4-A33D-FDF5DC3BFF3C}" type="slidenum">
              <a:rPr lang="zh-TW" altLang="en-US" smtClean="0"/>
              <a:t>58</a:t>
            </a:fld>
            <a:endParaRPr lang="zh-TW" altLang="en-US"/>
          </a:p>
        </p:txBody>
      </p:sp>
      <p:pic>
        <p:nvPicPr>
          <p:cNvPr id="9" name="圖片 8">
            <a:extLst>
              <a:ext uri="{FF2B5EF4-FFF2-40B4-BE49-F238E27FC236}">
                <a16:creationId xmlns:a16="http://schemas.microsoft.com/office/drawing/2014/main" id="{8D341EC8-AAA6-4C3C-9459-F1306313BC5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790381"/>
            <a:ext cx="12192000" cy="3277236"/>
          </a:xfrm>
          <a:prstGeom prst="rect">
            <a:avLst/>
          </a:prstGeom>
        </p:spPr>
      </p:pic>
    </p:spTree>
    <p:extLst>
      <p:ext uri="{BB962C8B-B14F-4D97-AF65-F5344CB8AC3E}">
        <p14:creationId xmlns:p14="http://schemas.microsoft.com/office/powerpoint/2010/main" val="276863617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10348" y="601081"/>
            <a:ext cx="7109639"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色彩感知區塊之視覺化</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59</a:t>
            </a:fld>
            <a:endParaRPr lang="zh-TW" altLang="en-US"/>
          </a:p>
        </p:txBody>
      </p:sp>
      <p:pic>
        <p:nvPicPr>
          <p:cNvPr id="5" name="圖片 4">
            <a:extLst>
              <a:ext uri="{FF2B5EF4-FFF2-40B4-BE49-F238E27FC236}">
                <a16:creationId xmlns:a16="http://schemas.microsoft.com/office/drawing/2014/main" id="{E5AF2826-EEE2-4BF8-8EBD-F03EB7A1AD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8563" y="1394842"/>
            <a:ext cx="6174873" cy="4815348"/>
          </a:xfrm>
          <a:prstGeom prst="rect">
            <a:avLst/>
          </a:prstGeom>
        </p:spPr>
      </p:pic>
    </p:spTree>
    <p:extLst>
      <p:ext uri="{BB962C8B-B14F-4D97-AF65-F5344CB8AC3E}">
        <p14:creationId xmlns:p14="http://schemas.microsoft.com/office/powerpoint/2010/main" val="332354761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80337" y="504630"/>
            <a:ext cx="203132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研究目的</a:t>
            </a:r>
            <a:endParaRPr lang="en-US" altLang="zh-TW"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A38B2C26-1505-5AB2-E117-F1E68E875EE8}"/>
              </a:ext>
            </a:extLst>
          </p:cNvPr>
          <p:cNvSpPr txBox="1"/>
          <p:nvPr/>
        </p:nvSpPr>
        <p:spPr>
          <a:xfrm>
            <a:off x="1537812" y="2538068"/>
            <a:ext cx="10395108" cy="1200329"/>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開發出一個能適用於符合現實中彩色影像的可解釋性深度學習模型</a:t>
            </a:r>
            <a:endParaRPr lang="en-US" altLang="zh-TW" sz="2400" dirty="0">
              <a:latin typeface="標楷體" panose="03000509000000000000" pitchFamily="65" charset="-120"/>
              <a:ea typeface="標楷體" panose="03000509000000000000" pitchFamily="65" charset="-120"/>
            </a:endParaRPr>
          </a:p>
          <a:p>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t>模擬大腦皮質架構與研究人眼辨識彩色影像的過程</a:t>
            </a: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EC652FD-BC22-442B-B96A-434CD825FBA3}"/>
              </a:ext>
            </a:extLst>
          </p:cNvPr>
          <p:cNvSpPr>
            <a:spLocks noGrp="1"/>
          </p:cNvSpPr>
          <p:nvPr>
            <p:ph type="sldNum" sz="quarter" idx="12"/>
          </p:nvPr>
        </p:nvSpPr>
        <p:spPr/>
        <p:txBody>
          <a:bodyPr/>
          <a:lstStyle/>
          <a:p>
            <a:fld id="{E5C60907-9731-46B4-A33D-FDF5DC3BFF3C}" type="slidenum">
              <a:rPr lang="zh-TW" altLang="en-US" smtClean="0"/>
              <a:t>6</a:t>
            </a:fld>
            <a:endParaRPr lang="zh-TW" altLang="en-US"/>
          </a:p>
        </p:txBody>
      </p:sp>
    </p:spTree>
    <p:extLst>
      <p:ext uri="{BB962C8B-B14F-4D97-AF65-F5344CB8AC3E}">
        <p14:creationId xmlns:p14="http://schemas.microsoft.com/office/powerpoint/2010/main" val="26149181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10348" y="601081"/>
            <a:ext cx="8032968"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色彩特徵傳遞區塊之視覺化</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60</a:t>
            </a:fld>
            <a:endParaRPr lang="zh-TW" altLang="en-US"/>
          </a:p>
        </p:txBody>
      </p:sp>
      <p:pic>
        <p:nvPicPr>
          <p:cNvPr id="5" name="圖片 4">
            <a:extLst>
              <a:ext uri="{FF2B5EF4-FFF2-40B4-BE49-F238E27FC236}">
                <a16:creationId xmlns:a16="http://schemas.microsoft.com/office/drawing/2014/main" id="{09B34A4D-EB4F-4D65-8E9C-5C58398265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0353" y="1281273"/>
            <a:ext cx="8271293" cy="5576727"/>
          </a:xfrm>
          <a:prstGeom prst="rect">
            <a:avLst/>
          </a:prstGeom>
        </p:spPr>
      </p:pic>
    </p:spTree>
    <p:extLst>
      <p:ext uri="{BB962C8B-B14F-4D97-AF65-F5344CB8AC3E}">
        <p14:creationId xmlns:p14="http://schemas.microsoft.com/office/powerpoint/2010/main" val="164347630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44804" y="634087"/>
            <a:ext cx="11264622"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輪廓感知區塊和輪廓特徵傳遞區塊之視覺化</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61</a:t>
            </a:fld>
            <a:endParaRPr lang="zh-TW" altLang="en-US"/>
          </a:p>
        </p:txBody>
      </p:sp>
      <p:pic>
        <p:nvPicPr>
          <p:cNvPr id="4" name="圖片 3">
            <a:extLst>
              <a:ext uri="{FF2B5EF4-FFF2-40B4-BE49-F238E27FC236}">
                <a16:creationId xmlns:a16="http://schemas.microsoft.com/office/drawing/2014/main" id="{54AC026A-7163-49CA-BF64-77B8B49A3B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2357" y="1483050"/>
            <a:ext cx="7957032" cy="5374950"/>
          </a:xfrm>
          <a:prstGeom prst="rect">
            <a:avLst/>
          </a:prstGeom>
        </p:spPr>
      </p:pic>
    </p:spTree>
    <p:extLst>
      <p:ext uri="{BB962C8B-B14F-4D97-AF65-F5344CB8AC3E}">
        <p14:creationId xmlns:p14="http://schemas.microsoft.com/office/powerpoint/2010/main" val="40298660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3C779509-6D44-4716-8429-24C3768A4DB3}"/>
              </a:ext>
            </a:extLst>
          </p:cNvPr>
          <p:cNvSpPr>
            <a:spLocks noGrp="1"/>
          </p:cNvSpPr>
          <p:nvPr>
            <p:ph type="sldNum" sz="quarter" idx="12"/>
          </p:nvPr>
        </p:nvSpPr>
        <p:spPr/>
        <p:txBody>
          <a:bodyPr/>
          <a:lstStyle/>
          <a:p>
            <a:fld id="{E5C60907-9731-46B4-A33D-FDF5DC3BFF3C}" type="slidenum">
              <a:rPr lang="zh-TW" altLang="en-US" smtClean="0"/>
              <a:t>62</a:t>
            </a:fld>
            <a:endParaRPr lang="zh-TW" altLang="en-US"/>
          </a:p>
        </p:txBody>
      </p:sp>
      <p:sp>
        <p:nvSpPr>
          <p:cNvPr id="5" name="文字方塊 4">
            <a:extLst>
              <a:ext uri="{FF2B5EF4-FFF2-40B4-BE49-F238E27FC236}">
                <a16:creationId xmlns:a16="http://schemas.microsoft.com/office/drawing/2014/main" id="{5A59328E-D5E3-416F-A6B0-044364B35D29}"/>
              </a:ext>
            </a:extLst>
          </p:cNvPr>
          <p:cNvSpPr txBox="1"/>
          <p:nvPr/>
        </p:nvSpPr>
        <p:spPr>
          <a:xfrm>
            <a:off x="3233678" y="556450"/>
            <a:ext cx="5724644"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solidFill>
                  <a:srgbClr val="000000"/>
                </a:solidFill>
                <a:latin typeface="標楷體" panose="03000509000000000000" pitchFamily="65" charset="-120"/>
                <a:ea typeface="標楷體" panose="03000509000000000000" pitchFamily="65" charset="-120"/>
              </a:rPr>
              <a:t>視覺化後的解釋</a:t>
            </a:r>
          </a:p>
        </p:txBody>
      </p:sp>
      <p:pic>
        <p:nvPicPr>
          <p:cNvPr id="7" name="圖片 6">
            <a:extLst>
              <a:ext uri="{FF2B5EF4-FFF2-40B4-BE49-F238E27FC236}">
                <a16:creationId xmlns:a16="http://schemas.microsoft.com/office/drawing/2014/main" id="{769B7DFA-AD43-49DB-A7FC-A8433BCAE8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3316" y="1549045"/>
            <a:ext cx="8185367" cy="4802207"/>
          </a:xfrm>
          <a:prstGeom prst="rect">
            <a:avLst/>
          </a:prstGeom>
        </p:spPr>
      </p:pic>
    </p:spTree>
    <p:extLst>
      <p:ext uri="{BB962C8B-B14F-4D97-AF65-F5344CB8AC3E}">
        <p14:creationId xmlns:p14="http://schemas.microsoft.com/office/powerpoint/2010/main" val="46546488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772013" y="611964"/>
            <a:ext cx="754565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全連接層的可解釋性</a:t>
            </a:r>
            <a:r>
              <a:rPr lang="en-US" altLang="zh-TW" sz="3600" dirty="0"/>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63</a:t>
            </a:fld>
            <a:endParaRPr lang="zh-TW" altLang="en-US"/>
          </a:p>
        </p:txBody>
      </p:sp>
      <p:pic>
        <p:nvPicPr>
          <p:cNvPr id="6" name="圖片 5">
            <a:extLst>
              <a:ext uri="{FF2B5EF4-FFF2-40B4-BE49-F238E27FC236}">
                <a16:creationId xmlns:a16="http://schemas.microsoft.com/office/drawing/2014/main" id="{AAE828FB-D6C0-45FA-ACCF-82EF66DAF1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2248" y="1827299"/>
            <a:ext cx="6449455" cy="3785550"/>
          </a:xfrm>
          <a:prstGeom prst="rect">
            <a:avLst/>
          </a:prstGeom>
        </p:spPr>
      </p:pic>
    </p:spTree>
    <p:extLst>
      <p:ext uri="{BB962C8B-B14F-4D97-AF65-F5344CB8AC3E}">
        <p14:creationId xmlns:p14="http://schemas.microsoft.com/office/powerpoint/2010/main" val="18261852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772013" y="611964"/>
            <a:ext cx="754565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全連接層的可解釋性</a:t>
            </a:r>
            <a:r>
              <a:rPr lang="en-US" altLang="zh-TW" sz="3600" dirty="0"/>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64</a:t>
            </a:fld>
            <a:endParaRPr lang="zh-TW" altLang="en-US"/>
          </a:p>
        </p:txBody>
      </p:sp>
      <p:pic>
        <p:nvPicPr>
          <p:cNvPr id="4" name="圖片 3">
            <a:extLst>
              <a:ext uri="{FF2B5EF4-FFF2-40B4-BE49-F238E27FC236}">
                <a16:creationId xmlns:a16="http://schemas.microsoft.com/office/drawing/2014/main" id="{3E40D719-4E13-4A24-B7E0-65AEF35F77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2614" y="1612295"/>
            <a:ext cx="1966649" cy="1966649"/>
          </a:xfrm>
          <a:prstGeom prst="rect">
            <a:avLst/>
          </a:prstGeom>
        </p:spPr>
      </p:pic>
      <p:pic>
        <p:nvPicPr>
          <p:cNvPr id="7" name="圖片 6">
            <a:extLst>
              <a:ext uri="{FF2B5EF4-FFF2-40B4-BE49-F238E27FC236}">
                <a16:creationId xmlns:a16="http://schemas.microsoft.com/office/drawing/2014/main" id="{A656134F-BF01-40C6-B537-DA3E903D5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4909" y="1435274"/>
            <a:ext cx="2045212" cy="2295149"/>
          </a:xfrm>
          <a:prstGeom prst="rect">
            <a:avLst/>
          </a:prstGeom>
        </p:spPr>
      </p:pic>
      <p:pic>
        <p:nvPicPr>
          <p:cNvPr id="9" name="圖片 8">
            <a:extLst>
              <a:ext uri="{FF2B5EF4-FFF2-40B4-BE49-F238E27FC236}">
                <a16:creationId xmlns:a16="http://schemas.microsoft.com/office/drawing/2014/main" id="{F3E626C0-B86C-400B-80E0-B5076FE3D7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0344" y="1435274"/>
            <a:ext cx="2045212" cy="2295149"/>
          </a:xfrm>
          <a:prstGeom prst="rect">
            <a:avLst/>
          </a:prstGeom>
        </p:spPr>
      </p:pic>
      <p:pic>
        <p:nvPicPr>
          <p:cNvPr id="11" name="圖片 10">
            <a:extLst>
              <a:ext uri="{FF2B5EF4-FFF2-40B4-BE49-F238E27FC236}">
                <a16:creationId xmlns:a16="http://schemas.microsoft.com/office/drawing/2014/main" id="{F81C95FE-4AC8-4DC7-910E-DD5FF7E271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1324" y="4703495"/>
            <a:ext cx="2962882" cy="985636"/>
          </a:xfrm>
          <a:prstGeom prst="rect">
            <a:avLst/>
          </a:prstGeom>
        </p:spPr>
      </p:pic>
      <p:pic>
        <p:nvPicPr>
          <p:cNvPr id="14" name="圖片 13">
            <a:extLst>
              <a:ext uri="{FF2B5EF4-FFF2-40B4-BE49-F238E27FC236}">
                <a16:creationId xmlns:a16="http://schemas.microsoft.com/office/drawing/2014/main" id="{DF607F68-F691-4810-8E18-4BB3440D665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70683" y="4703495"/>
            <a:ext cx="2962880" cy="985636"/>
          </a:xfrm>
          <a:prstGeom prst="rect">
            <a:avLst/>
          </a:prstGeom>
        </p:spPr>
      </p:pic>
      <p:sp>
        <p:nvSpPr>
          <p:cNvPr id="15" name="文字方塊 14">
            <a:extLst>
              <a:ext uri="{FF2B5EF4-FFF2-40B4-BE49-F238E27FC236}">
                <a16:creationId xmlns:a16="http://schemas.microsoft.com/office/drawing/2014/main" id="{FC4B0BCA-947E-4EA4-A310-7B454EA081FE}"/>
              </a:ext>
            </a:extLst>
          </p:cNvPr>
          <p:cNvSpPr txBox="1"/>
          <p:nvPr/>
        </p:nvSpPr>
        <p:spPr>
          <a:xfrm>
            <a:off x="2411361" y="3782961"/>
            <a:ext cx="1172497" cy="369332"/>
          </a:xfrm>
          <a:prstGeom prst="rect">
            <a:avLst/>
          </a:prstGeom>
          <a:noFill/>
        </p:spPr>
        <p:txBody>
          <a:bodyPr wrap="square" rtlCol="0">
            <a:spAutoFit/>
          </a:bodyPr>
          <a:lstStyle/>
          <a:p>
            <a:r>
              <a:rPr lang="zh-TW" altLang="en-US" dirty="0"/>
              <a:t>輸入影像</a:t>
            </a:r>
          </a:p>
        </p:txBody>
      </p:sp>
      <p:sp>
        <p:nvSpPr>
          <p:cNvPr id="16" name="文字方塊 15">
            <a:extLst>
              <a:ext uri="{FF2B5EF4-FFF2-40B4-BE49-F238E27FC236}">
                <a16:creationId xmlns:a16="http://schemas.microsoft.com/office/drawing/2014/main" id="{7BCA76BE-5BED-4AB6-BD10-4FA8944DFFC9}"/>
              </a:ext>
            </a:extLst>
          </p:cNvPr>
          <p:cNvSpPr txBox="1"/>
          <p:nvPr/>
        </p:nvSpPr>
        <p:spPr>
          <a:xfrm>
            <a:off x="5193265" y="3808529"/>
            <a:ext cx="1805469" cy="369332"/>
          </a:xfrm>
          <a:prstGeom prst="rect">
            <a:avLst/>
          </a:prstGeom>
          <a:noFill/>
        </p:spPr>
        <p:txBody>
          <a:bodyPr wrap="square" rtlCol="0">
            <a:spAutoFit/>
          </a:bodyPr>
          <a:lstStyle/>
          <a:p>
            <a:r>
              <a:rPr lang="en-US" altLang="zh-TW" dirty="0"/>
              <a:t>RM-CI-Color-2</a:t>
            </a:r>
            <a:endParaRPr lang="zh-TW" altLang="en-US" dirty="0"/>
          </a:p>
        </p:txBody>
      </p:sp>
      <p:sp>
        <p:nvSpPr>
          <p:cNvPr id="17" name="文字方塊 16">
            <a:extLst>
              <a:ext uri="{FF2B5EF4-FFF2-40B4-BE49-F238E27FC236}">
                <a16:creationId xmlns:a16="http://schemas.microsoft.com/office/drawing/2014/main" id="{33BDCF9A-07A4-4FF2-829C-24BB701F908A}"/>
              </a:ext>
            </a:extLst>
          </p:cNvPr>
          <p:cNvSpPr txBox="1"/>
          <p:nvPr/>
        </p:nvSpPr>
        <p:spPr>
          <a:xfrm>
            <a:off x="7964780" y="3808529"/>
            <a:ext cx="1805469" cy="369332"/>
          </a:xfrm>
          <a:prstGeom prst="rect">
            <a:avLst/>
          </a:prstGeom>
          <a:noFill/>
        </p:spPr>
        <p:txBody>
          <a:bodyPr wrap="square" rtlCol="0">
            <a:spAutoFit/>
          </a:bodyPr>
          <a:lstStyle/>
          <a:p>
            <a:r>
              <a:rPr lang="en-US" altLang="zh-TW" dirty="0"/>
              <a:t>RM-CI-Gray-2</a:t>
            </a:r>
            <a:endParaRPr lang="zh-TW" altLang="en-US" dirty="0"/>
          </a:p>
        </p:txBody>
      </p:sp>
      <p:sp>
        <p:nvSpPr>
          <p:cNvPr id="19" name="文字方塊 18">
            <a:extLst>
              <a:ext uri="{FF2B5EF4-FFF2-40B4-BE49-F238E27FC236}">
                <a16:creationId xmlns:a16="http://schemas.microsoft.com/office/drawing/2014/main" id="{D42419B2-7C76-4B72-BC15-9C327B4FD757}"/>
              </a:ext>
            </a:extLst>
          </p:cNvPr>
          <p:cNvSpPr txBox="1"/>
          <p:nvPr/>
        </p:nvSpPr>
        <p:spPr>
          <a:xfrm>
            <a:off x="2706069" y="5845433"/>
            <a:ext cx="2446388" cy="369332"/>
          </a:xfrm>
          <a:prstGeom prst="rect">
            <a:avLst/>
          </a:prstGeom>
          <a:noFill/>
        </p:spPr>
        <p:txBody>
          <a:bodyPr wrap="square">
            <a:spAutoFit/>
          </a:bodyPr>
          <a:lstStyle/>
          <a:p>
            <a:r>
              <a:rPr lang="pl-PL" altLang="zh-TW" dirty="0"/>
              <a:t>x * w </a:t>
            </a:r>
            <a:r>
              <a:rPr lang="zh-TW" altLang="pl-PL" dirty="0"/>
              <a:t>最大位置色彩 </a:t>
            </a:r>
            <a:r>
              <a:rPr lang="pl-PL" altLang="zh-TW" dirty="0"/>
              <a:t>CI</a:t>
            </a:r>
            <a:endParaRPr lang="zh-TW" altLang="en-US" dirty="0"/>
          </a:p>
        </p:txBody>
      </p:sp>
      <p:sp>
        <p:nvSpPr>
          <p:cNvPr id="21" name="文字方塊 20">
            <a:extLst>
              <a:ext uri="{FF2B5EF4-FFF2-40B4-BE49-F238E27FC236}">
                <a16:creationId xmlns:a16="http://schemas.microsoft.com/office/drawing/2014/main" id="{7FC87763-EA4E-4E0C-9A91-1970A1AF7426}"/>
              </a:ext>
            </a:extLst>
          </p:cNvPr>
          <p:cNvSpPr txBox="1"/>
          <p:nvPr/>
        </p:nvSpPr>
        <p:spPr>
          <a:xfrm>
            <a:off x="6862562" y="5819160"/>
            <a:ext cx="2623369" cy="369332"/>
          </a:xfrm>
          <a:prstGeom prst="rect">
            <a:avLst/>
          </a:prstGeom>
          <a:noFill/>
        </p:spPr>
        <p:txBody>
          <a:bodyPr wrap="square">
            <a:spAutoFit/>
          </a:bodyPr>
          <a:lstStyle/>
          <a:p>
            <a:r>
              <a:rPr lang="en-US" altLang="zh-TW" dirty="0"/>
              <a:t> x * w </a:t>
            </a:r>
            <a:r>
              <a:rPr lang="zh-TW" altLang="en-US" dirty="0"/>
              <a:t>最大位置輪廓 </a:t>
            </a:r>
            <a:r>
              <a:rPr lang="en-US" altLang="zh-TW" dirty="0"/>
              <a:t>CI</a:t>
            </a:r>
            <a:endParaRPr lang="zh-TW" altLang="en-US" dirty="0"/>
          </a:p>
        </p:txBody>
      </p:sp>
    </p:spTree>
    <p:extLst>
      <p:ext uri="{BB962C8B-B14F-4D97-AF65-F5344CB8AC3E}">
        <p14:creationId xmlns:p14="http://schemas.microsoft.com/office/powerpoint/2010/main" val="25640060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65</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747131" y="1668599"/>
            <a:ext cx="6697737" cy="3970318"/>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實驗設計與結果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資料集介紹</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實驗設計</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實驗結果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實驗分析</a:t>
            </a:r>
            <a:endParaRPr lang="en-US" altLang="zh-TW" sz="2800" dirty="0">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10284259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66</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806124" y="1100786"/>
            <a:ext cx="6697737" cy="5078313"/>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實驗設計以及成果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資料集介紹</a:t>
            </a:r>
            <a:endParaRPr lang="en-US" altLang="zh-TW" sz="28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400" dirty="0">
                <a:latin typeface="+mj-lt"/>
                <a:ea typeface="標楷體" panose="03000509000000000000" pitchFamily="65" charset="-120"/>
              </a:rPr>
              <a:t>MNIST</a:t>
            </a:r>
            <a:r>
              <a:rPr lang="zh-TW" altLang="en-US" sz="2400" dirty="0">
                <a:latin typeface="標楷體" panose="03000509000000000000" pitchFamily="65" charset="-120"/>
                <a:ea typeface="標楷體" panose="03000509000000000000" pitchFamily="65" charset="-120"/>
              </a:rPr>
              <a:t>資料集</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400" dirty="0">
                <a:solidFill>
                  <a:srgbClr val="000000"/>
                </a:solidFill>
                <a:latin typeface="+mj-lt"/>
                <a:ea typeface="標楷體" panose="03000509000000000000" pitchFamily="65" charset="-120"/>
              </a:rPr>
              <a:t>Colored MNIST </a:t>
            </a:r>
            <a:r>
              <a:rPr lang="zh-TW" altLang="en-US" sz="2400" dirty="0">
                <a:solidFill>
                  <a:srgbClr val="000000"/>
                </a:solidFill>
                <a:latin typeface="+mj-lt"/>
                <a:ea typeface="標楷體" panose="03000509000000000000" pitchFamily="65" charset="-120"/>
              </a:rPr>
              <a:t>資料集</a:t>
            </a:r>
            <a:endParaRPr lang="en-US" altLang="zh-TW" sz="2400" dirty="0">
              <a:solidFill>
                <a:srgbClr val="000000"/>
              </a:solidFill>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400" dirty="0">
                <a:solidFill>
                  <a:srgbClr val="000000"/>
                </a:solidFill>
                <a:latin typeface="+mj-lt"/>
                <a:ea typeface="標楷體" panose="03000509000000000000" pitchFamily="65" charset="-120"/>
              </a:rPr>
              <a:t>Colored Fashion MNIST </a:t>
            </a:r>
            <a:r>
              <a:rPr lang="zh-TW" altLang="en-US" sz="2400" dirty="0">
                <a:solidFill>
                  <a:srgbClr val="000000"/>
                </a:solidFill>
                <a:latin typeface="+mj-lt"/>
                <a:ea typeface="標楷體" panose="03000509000000000000" pitchFamily="65" charset="-120"/>
              </a:rPr>
              <a:t>資料集</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實驗分析</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5895552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67</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208030" y="427610"/>
            <a:ext cx="5775940"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資料集介紹</a:t>
            </a:r>
            <a:r>
              <a:rPr lang="en-US" altLang="zh-TW" sz="3600" dirty="0">
                <a:solidFill>
                  <a:srgbClr val="000000"/>
                </a:solidFill>
                <a:latin typeface="標楷體" panose="03000509000000000000" pitchFamily="65" charset="-120"/>
                <a:ea typeface="標楷體" panose="03000509000000000000" pitchFamily="65" charset="-120"/>
              </a:rPr>
              <a:t>—</a:t>
            </a:r>
            <a:r>
              <a:rPr lang="en-US" altLang="zh-TW" sz="3600" dirty="0">
                <a:solidFill>
                  <a:srgbClr val="000000"/>
                </a:solidFill>
                <a:latin typeface="+mj-lt"/>
                <a:ea typeface="標楷體" panose="03000509000000000000" pitchFamily="65" charset="-120"/>
              </a:rPr>
              <a:t>MNIST</a:t>
            </a:r>
            <a:r>
              <a:rPr lang="zh-TW" altLang="en-US" sz="3600" dirty="0">
                <a:solidFill>
                  <a:srgbClr val="000000"/>
                </a:solidFill>
                <a:latin typeface="標楷體" panose="03000509000000000000" pitchFamily="65" charset="-120"/>
                <a:ea typeface="標楷體" panose="03000509000000000000" pitchFamily="65" charset="-120"/>
              </a:rPr>
              <a:t>資料集</a:t>
            </a:r>
          </a:p>
        </p:txBody>
      </p:sp>
      <p:pic>
        <p:nvPicPr>
          <p:cNvPr id="9" name="圖片 8">
            <a:extLst>
              <a:ext uri="{FF2B5EF4-FFF2-40B4-BE49-F238E27FC236}">
                <a16:creationId xmlns:a16="http://schemas.microsoft.com/office/drawing/2014/main" id="{210CF942-4F60-40C7-8FF2-6D60F1EF55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4016" y="2724364"/>
            <a:ext cx="3723967" cy="3564140"/>
          </a:xfrm>
          <a:prstGeom prst="rect">
            <a:avLst/>
          </a:prstGeom>
        </p:spPr>
      </p:pic>
      <p:sp>
        <p:nvSpPr>
          <p:cNvPr id="10" name="文字方塊 9">
            <a:extLst>
              <a:ext uri="{FF2B5EF4-FFF2-40B4-BE49-F238E27FC236}">
                <a16:creationId xmlns:a16="http://schemas.microsoft.com/office/drawing/2014/main" id="{8CA34E33-7F0F-418D-BAB8-CF727CFAC7C1}"/>
              </a:ext>
            </a:extLst>
          </p:cNvPr>
          <p:cNvSpPr txBox="1"/>
          <p:nvPr/>
        </p:nvSpPr>
        <p:spPr>
          <a:xfrm>
            <a:off x="1477448" y="1298988"/>
            <a:ext cx="9237103" cy="1200329"/>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MNIST</a:t>
            </a:r>
            <a:r>
              <a:rPr lang="zh-TW" altLang="en-US" sz="2400" dirty="0"/>
              <a:t>由 </a:t>
            </a:r>
            <a:r>
              <a:rPr lang="en-US" altLang="zh-TW" sz="2400" dirty="0"/>
              <a:t>0 </a:t>
            </a:r>
            <a:r>
              <a:rPr lang="zh-TW" altLang="en-US" sz="2400" dirty="0"/>
              <a:t>到 </a:t>
            </a:r>
            <a:r>
              <a:rPr lang="en-US" altLang="zh-TW" sz="2400" dirty="0"/>
              <a:t>9 </a:t>
            </a:r>
            <a:r>
              <a:rPr lang="zh-TW" altLang="en-US" sz="2400" dirty="0"/>
              <a:t>的手寫數字影像資料集組成</a:t>
            </a:r>
            <a:endParaRPr lang="en-US" altLang="zh-TW" sz="2400" dirty="0"/>
          </a:p>
          <a:p>
            <a:pPr marL="342900" indent="-342900">
              <a:buFont typeface="Arial" panose="020B0604020202020204" pitchFamily="34" charset="0"/>
              <a:buChar char="•"/>
            </a:pPr>
            <a:r>
              <a:rPr lang="zh-TW" altLang="en-US" sz="2400" dirty="0"/>
              <a:t>影像大小為 </a:t>
            </a:r>
            <a:r>
              <a:rPr lang="en-US" altLang="zh-TW" sz="2400" dirty="0"/>
              <a:t>28*28 </a:t>
            </a:r>
            <a:r>
              <a:rPr lang="zh-TW" altLang="en-US" sz="2400" dirty="0"/>
              <a:t>並且每個影像均為灰階影像</a:t>
            </a:r>
            <a:endParaRPr lang="en-US" altLang="zh-TW" sz="2400" dirty="0"/>
          </a:p>
          <a:p>
            <a:pPr marL="342900" indent="-342900">
              <a:buFont typeface="Arial" panose="020B0604020202020204" pitchFamily="34" charset="0"/>
              <a:buChar char="•"/>
            </a:pPr>
            <a:r>
              <a:rPr lang="zh-TW" altLang="en-US" sz="2400" dirty="0"/>
              <a:t>該資料集共有 </a:t>
            </a:r>
            <a:r>
              <a:rPr lang="en-US" altLang="zh-TW" sz="2400" dirty="0"/>
              <a:t>60000 </a:t>
            </a:r>
            <a:r>
              <a:rPr lang="zh-TW" altLang="en-US" sz="2400" dirty="0"/>
              <a:t>筆訓練資料，</a:t>
            </a:r>
            <a:r>
              <a:rPr lang="en-US" altLang="zh-TW" sz="2400" dirty="0"/>
              <a:t>10000 </a:t>
            </a:r>
            <a:r>
              <a:rPr lang="zh-TW" altLang="en-US" sz="2400" dirty="0"/>
              <a:t>筆測試資料 </a:t>
            </a:r>
            <a:endParaRPr lang="en-US" altLang="zh-TW" sz="2400" dirty="0"/>
          </a:p>
        </p:txBody>
      </p:sp>
    </p:spTree>
    <p:extLst>
      <p:ext uri="{BB962C8B-B14F-4D97-AF65-F5344CB8AC3E}">
        <p14:creationId xmlns:p14="http://schemas.microsoft.com/office/powerpoint/2010/main" val="255354613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68</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2237571" y="427610"/>
            <a:ext cx="7716856"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資料集介紹</a:t>
            </a:r>
            <a:r>
              <a:rPr lang="en-US" altLang="zh-TW" sz="3600" dirty="0">
                <a:solidFill>
                  <a:srgbClr val="000000"/>
                </a:solidFill>
                <a:latin typeface="標楷體" panose="03000509000000000000" pitchFamily="65" charset="-120"/>
                <a:ea typeface="標楷體" panose="03000509000000000000" pitchFamily="65" charset="-120"/>
              </a:rPr>
              <a:t>—</a:t>
            </a:r>
            <a:r>
              <a:rPr lang="en-US" altLang="zh-TW" sz="3600" dirty="0">
                <a:solidFill>
                  <a:srgbClr val="000000"/>
                </a:solidFill>
                <a:latin typeface="+mj-lt"/>
                <a:ea typeface="標楷體" panose="03000509000000000000" pitchFamily="65" charset="-120"/>
              </a:rPr>
              <a:t>Colored MNIST </a:t>
            </a:r>
            <a:r>
              <a:rPr lang="zh-TW" altLang="en-US" sz="3600" dirty="0">
                <a:solidFill>
                  <a:srgbClr val="000000"/>
                </a:solidFill>
                <a:latin typeface="+mj-lt"/>
                <a:ea typeface="標楷體" panose="03000509000000000000" pitchFamily="65" charset="-120"/>
              </a:rPr>
              <a:t>資料集</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10" name="文字方塊 9">
            <a:extLst>
              <a:ext uri="{FF2B5EF4-FFF2-40B4-BE49-F238E27FC236}">
                <a16:creationId xmlns:a16="http://schemas.microsoft.com/office/drawing/2014/main" id="{8CA34E33-7F0F-418D-BAB8-CF727CFAC7C1}"/>
              </a:ext>
            </a:extLst>
          </p:cNvPr>
          <p:cNvSpPr txBox="1"/>
          <p:nvPr/>
        </p:nvSpPr>
        <p:spPr>
          <a:xfrm>
            <a:off x="868263" y="1139082"/>
            <a:ext cx="10455472" cy="156966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在 </a:t>
            </a:r>
            <a:r>
              <a:rPr lang="en-US" altLang="zh-TW" sz="2400" dirty="0"/>
              <a:t>MNIST </a:t>
            </a:r>
            <a:r>
              <a:rPr lang="zh-TW" altLang="en-US" sz="2400" dirty="0"/>
              <a:t>的資料集上，塗上紅、藍、綠三種顏色，形成三色的 </a:t>
            </a:r>
            <a:r>
              <a:rPr lang="en-US" altLang="zh-TW" sz="2400" dirty="0"/>
              <a:t>0 </a:t>
            </a:r>
            <a:r>
              <a:rPr lang="zh-TW" altLang="en-US" sz="2400" dirty="0"/>
              <a:t>到 </a:t>
            </a:r>
            <a:r>
              <a:rPr lang="en-US" altLang="zh-TW" sz="2400" dirty="0"/>
              <a:t>9 </a:t>
            </a:r>
            <a:r>
              <a:rPr lang="zh-TW" altLang="en-US" sz="2400" dirty="0"/>
              <a:t>的彩色手寫資料集。</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影像大小為 </a:t>
            </a:r>
            <a:r>
              <a:rPr lang="en-US" altLang="zh-TW" sz="2400" dirty="0"/>
              <a:t>28</a:t>
            </a:r>
            <a:r>
              <a:rPr lang="zh-TW" altLang="en-US" sz="2400" dirty="0"/>
              <a:t> * </a:t>
            </a:r>
            <a:r>
              <a:rPr lang="en-US" altLang="zh-TW" sz="2400" dirty="0"/>
              <a:t>28</a:t>
            </a:r>
            <a:r>
              <a:rPr lang="zh-TW" altLang="en-US" sz="2400" dirty="0"/>
              <a:t>，該資料集共有 </a:t>
            </a:r>
            <a:r>
              <a:rPr lang="en-US" altLang="zh-TW" sz="2400" dirty="0"/>
              <a:t>60000 </a:t>
            </a:r>
            <a:r>
              <a:rPr lang="zh-TW" altLang="en-US" sz="2400" dirty="0"/>
              <a:t>筆訓練資料，</a:t>
            </a:r>
            <a:r>
              <a:rPr lang="en-US" altLang="zh-TW" sz="2400" dirty="0"/>
              <a:t>10000 </a:t>
            </a:r>
            <a:r>
              <a:rPr lang="zh-TW" altLang="en-US" sz="2400" dirty="0"/>
              <a:t>筆測試資料</a:t>
            </a:r>
            <a:endParaRPr lang="en-US" altLang="zh-TW" sz="2400" dirty="0"/>
          </a:p>
        </p:txBody>
      </p:sp>
      <p:pic>
        <p:nvPicPr>
          <p:cNvPr id="3" name="圖片 2">
            <a:extLst>
              <a:ext uri="{FF2B5EF4-FFF2-40B4-BE49-F238E27FC236}">
                <a16:creationId xmlns:a16="http://schemas.microsoft.com/office/drawing/2014/main" id="{575C52EA-FF27-4E6E-AF52-53478D5988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3361" y="2624842"/>
            <a:ext cx="9145276" cy="3667637"/>
          </a:xfrm>
          <a:prstGeom prst="rect">
            <a:avLst/>
          </a:prstGeom>
        </p:spPr>
      </p:pic>
    </p:spTree>
    <p:extLst>
      <p:ext uri="{BB962C8B-B14F-4D97-AF65-F5344CB8AC3E}">
        <p14:creationId xmlns:p14="http://schemas.microsoft.com/office/powerpoint/2010/main" val="292996030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69</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1564309" y="485181"/>
            <a:ext cx="9063379"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資料集介紹</a:t>
            </a:r>
            <a:r>
              <a:rPr lang="en-US" altLang="zh-TW" sz="3600" dirty="0">
                <a:solidFill>
                  <a:srgbClr val="000000"/>
                </a:solidFill>
                <a:latin typeface="標楷體" panose="03000509000000000000" pitchFamily="65" charset="-120"/>
                <a:ea typeface="標楷體" panose="03000509000000000000" pitchFamily="65" charset="-120"/>
              </a:rPr>
              <a:t>—</a:t>
            </a:r>
            <a:r>
              <a:rPr lang="en-US" altLang="zh-TW" sz="3600" dirty="0">
                <a:solidFill>
                  <a:srgbClr val="000000"/>
                </a:solidFill>
                <a:latin typeface="+mj-lt"/>
                <a:ea typeface="標楷體" panose="03000509000000000000" pitchFamily="65" charset="-120"/>
              </a:rPr>
              <a:t>Colored Fashion MNIST </a:t>
            </a:r>
            <a:r>
              <a:rPr lang="zh-TW" altLang="en-US" sz="3600" dirty="0">
                <a:solidFill>
                  <a:srgbClr val="000000"/>
                </a:solidFill>
                <a:latin typeface="+mj-lt"/>
                <a:ea typeface="標楷體" panose="03000509000000000000" pitchFamily="65" charset="-120"/>
              </a:rPr>
              <a:t>資料集</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10" name="文字方塊 9">
            <a:extLst>
              <a:ext uri="{FF2B5EF4-FFF2-40B4-BE49-F238E27FC236}">
                <a16:creationId xmlns:a16="http://schemas.microsoft.com/office/drawing/2014/main" id="{8CA34E33-7F0F-418D-BAB8-CF727CFAC7C1}"/>
              </a:ext>
            </a:extLst>
          </p:cNvPr>
          <p:cNvSpPr txBox="1"/>
          <p:nvPr/>
        </p:nvSpPr>
        <p:spPr>
          <a:xfrm>
            <a:off x="1024831" y="1240919"/>
            <a:ext cx="10349367" cy="1200329"/>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Colored Fashion MNIST </a:t>
            </a:r>
            <a:r>
              <a:rPr lang="zh-TW" altLang="en-US" sz="2400" dirty="0"/>
              <a:t>由紅、藍、綠三色的 </a:t>
            </a:r>
            <a:r>
              <a:rPr lang="en-US" altLang="zh-TW" sz="2400" dirty="0"/>
              <a:t>10 </a:t>
            </a:r>
            <a:r>
              <a:rPr lang="zh-TW" altLang="en-US" sz="2400" dirty="0"/>
              <a:t>類服飾的彩色服飾資料集</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影像大小為 </a:t>
            </a:r>
            <a:r>
              <a:rPr lang="en-US" altLang="zh-TW" sz="2400" dirty="0"/>
              <a:t>28</a:t>
            </a:r>
            <a:r>
              <a:rPr lang="zh-TW" altLang="en-US" sz="2400" dirty="0"/>
              <a:t> * </a:t>
            </a:r>
            <a:r>
              <a:rPr lang="en-US" altLang="zh-TW" sz="2400" dirty="0"/>
              <a:t>28</a:t>
            </a:r>
            <a:r>
              <a:rPr lang="zh-TW" altLang="en-US" sz="2400" dirty="0"/>
              <a:t>，該資料集共有 </a:t>
            </a:r>
            <a:r>
              <a:rPr lang="en-US" altLang="zh-TW" sz="2400" dirty="0"/>
              <a:t>60000 </a:t>
            </a:r>
            <a:r>
              <a:rPr lang="zh-TW" altLang="en-US" sz="2400" dirty="0"/>
              <a:t>筆訓練資料，</a:t>
            </a:r>
            <a:r>
              <a:rPr lang="en-US" altLang="zh-TW" sz="2400" dirty="0"/>
              <a:t>10000 </a:t>
            </a:r>
            <a:r>
              <a:rPr lang="zh-TW" altLang="en-US" sz="2400" dirty="0"/>
              <a:t>筆測試資料</a:t>
            </a:r>
            <a:endParaRPr lang="en-US" altLang="zh-TW" sz="2400" dirty="0"/>
          </a:p>
        </p:txBody>
      </p:sp>
      <p:pic>
        <p:nvPicPr>
          <p:cNvPr id="5" name="圖片 4">
            <a:extLst>
              <a:ext uri="{FF2B5EF4-FFF2-40B4-BE49-F238E27FC236}">
                <a16:creationId xmlns:a16="http://schemas.microsoft.com/office/drawing/2014/main" id="{92467F60-AB7F-49CF-9ECB-05221212B7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3360" y="2550655"/>
            <a:ext cx="9145276" cy="3734321"/>
          </a:xfrm>
          <a:prstGeom prst="rect">
            <a:avLst/>
          </a:prstGeom>
        </p:spPr>
      </p:pic>
    </p:spTree>
    <p:extLst>
      <p:ext uri="{BB962C8B-B14F-4D97-AF65-F5344CB8AC3E}">
        <p14:creationId xmlns:p14="http://schemas.microsoft.com/office/powerpoint/2010/main" val="3441809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1605607" y="1391787"/>
            <a:ext cx="8816207" cy="3108543"/>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研究動機與目的</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背景知識與文獻回顧</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背景知識</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文獻回顧</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
        <p:nvSpPr>
          <p:cNvPr id="7" name="文字方塊 6">
            <a:extLst>
              <a:ext uri="{FF2B5EF4-FFF2-40B4-BE49-F238E27FC236}">
                <a16:creationId xmlns:a16="http://schemas.microsoft.com/office/drawing/2014/main" id="{D62FBC71-2907-C995-7896-1F2F7DE34E2F}"/>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274F1793-06EA-46B4-A500-6E426E6A49A4}"/>
              </a:ext>
            </a:extLst>
          </p:cNvPr>
          <p:cNvSpPr>
            <a:spLocks noGrp="1"/>
          </p:cNvSpPr>
          <p:nvPr>
            <p:ph type="sldNum" sz="quarter" idx="12"/>
          </p:nvPr>
        </p:nvSpPr>
        <p:spPr/>
        <p:txBody>
          <a:bodyPr/>
          <a:lstStyle/>
          <a:p>
            <a:fld id="{E5C60907-9731-46B4-A33D-FDF5DC3BFF3C}" type="slidenum">
              <a:rPr lang="zh-TW" altLang="en-US" smtClean="0"/>
              <a:t>7</a:t>
            </a:fld>
            <a:endParaRPr lang="zh-TW" altLang="en-US"/>
          </a:p>
        </p:txBody>
      </p:sp>
    </p:spTree>
    <p:extLst>
      <p:ext uri="{BB962C8B-B14F-4D97-AF65-F5344CB8AC3E}">
        <p14:creationId xmlns:p14="http://schemas.microsoft.com/office/powerpoint/2010/main" val="16967965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70</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747131" y="1233331"/>
            <a:ext cx="6697737" cy="4832092"/>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實驗設計與結果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資料集介紹</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實驗設計</a:t>
            </a:r>
            <a:endParaRPr lang="en-US" altLang="zh-TW" sz="28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400" dirty="0"/>
              <a:t>MNIST </a:t>
            </a:r>
            <a:r>
              <a:rPr lang="zh-TW" altLang="en-US" sz="2400" dirty="0"/>
              <a:t>實驗設計</a:t>
            </a:r>
            <a:endParaRPr lang="en-US" altLang="zh-TW" sz="2400" dirty="0"/>
          </a:p>
          <a:p>
            <a:pPr marL="1485900" lvl="2" indent="-571500">
              <a:buFont typeface="標楷體" panose="03000509000000000000" pitchFamily="65" charset="-120"/>
              <a:buChar char="–"/>
            </a:pPr>
            <a:r>
              <a:rPr lang="zh-TW" altLang="en-US" sz="2400" dirty="0"/>
              <a:t>彩色資料集實驗設計</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實驗分析</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11147464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71</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741084" y="348676"/>
            <a:ext cx="603690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實驗設計</a:t>
            </a:r>
            <a:r>
              <a:rPr lang="en-US" altLang="zh-TW" sz="3600" dirty="0">
                <a:solidFill>
                  <a:srgbClr val="000000"/>
                </a:solidFill>
                <a:latin typeface="標楷體" panose="03000509000000000000" pitchFamily="65" charset="-120"/>
                <a:ea typeface="標楷體" panose="03000509000000000000" pitchFamily="65" charset="-120"/>
              </a:rPr>
              <a:t>—</a:t>
            </a:r>
            <a:r>
              <a:rPr lang="en-US" altLang="zh-TW" sz="3600" dirty="0"/>
              <a:t>MNIST </a:t>
            </a:r>
            <a:r>
              <a:rPr lang="zh-TW" altLang="en-US" sz="3600" dirty="0"/>
              <a:t>實驗設計</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10" name="文字方塊 9">
            <a:extLst>
              <a:ext uri="{FF2B5EF4-FFF2-40B4-BE49-F238E27FC236}">
                <a16:creationId xmlns:a16="http://schemas.microsoft.com/office/drawing/2014/main" id="{8CA34E33-7F0F-418D-BAB8-CF727CFAC7C1}"/>
              </a:ext>
            </a:extLst>
          </p:cNvPr>
          <p:cNvSpPr txBox="1"/>
          <p:nvPr/>
        </p:nvSpPr>
        <p:spPr>
          <a:xfrm>
            <a:off x="1477448" y="1298988"/>
            <a:ext cx="9237103" cy="1200329"/>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由於 </a:t>
            </a:r>
            <a:r>
              <a:rPr lang="en-US" altLang="zh-TW" sz="2400" dirty="0"/>
              <a:t>MNIST </a:t>
            </a:r>
            <a:r>
              <a:rPr lang="zh-TW" altLang="en-US" sz="2400" dirty="0"/>
              <a:t>資料集本身便是灰階影 像，因此我們只採用了模型中的輪廓感知區塊與輪廓特徵傳遞區塊並且去除前處理的灰階化和正規化去做訓練</a:t>
            </a:r>
            <a:endParaRPr lang="en-US" altLang="zh-TW" sz="2400" dirty="0"/>
          </a:p>
        </p:txBody>
      </p:sp>
      <p:pic>
        <p:nvPicPr>
          <p:cNvPr id="3" name="圖片 2">
            <a:extLst>
              <a:ext uri="{FF2B5EF4-FFF2-40B4-BE49-F238E27FC236}">
                <a16:creationId xmlns:a16="http://schemas.microsoft.com/office/drawing/2014/main" id="{013FDC7A-7374-49C3-81A5-61F213F298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310060"/>
            <a:ext cx="12192000" cy="2097248"/>
          </a:xfrm>
          <a:prstGeom prst="rect">
            <a:avLst/>
          </a:prstGeom>
        </p:spPr>
      </p:pic>
    </p:spTree>
    <p:extLst>
      <p:ext uri="{BB962C8B-B14F-4D97-AF65-F5344CB8AC3E}">
        <p14:creationId xmlns:p14="http://schemas.microsoft.com/office/powerpoint/2010/main" val="421404347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72</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015343" y="474501"/>
            <a:ext cx="6647974"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實驗設計</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彩色資料集實驗設計</a:t>
            </a:r>
            <a:endParaRPr lang="zh-TW" altLang="en-US" sz="3600" dirty="0">
              <a:solidFill>
                <a:srgbClr val="000000"/>
              </a:solidFill>
              <a:latin typeface="標楷體" panose="03000509000000000000" pitchFamily="65" charset="-120"/>
              <a:ea typeface="標楷體" panose="03000509000000000000" pitchFamily="65" charset="-120"/>
            </a:endParaRPr>
          </a:p>
        </p:txBody>
      </p:sp>
      <p:pic>
        <p:nvPicPr>
          <p:cNvPr id="6" name="圖片 5">
            <a:extLst>
              <a:ext uri="{FF2B5EF4-FFF2-40B4-BE49-F238E27FC236}">
                <a16:creationId xmlns:a16="http://schemas.microsoft.com/office/drawing/2014/main" id="{94DDD2C6-C11C-48FD-A0D5-AF19C4B05D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4566" y="1398757"/>
            <a:ext cx="10909529" cy="4829515"/>
          </a:xfrm>
          <a:prstGeom prst="rect">
            <a:avLst/>
          </a:prstGeom>
        </p:spPr>
      </p:pic>
    </p:spTree>
    <p:extLst>
      <p:ext uri="{BB962C8B-B14F-4D97-AF65-F5344CB8AC3E}">
        <p14:creationId xmlns:p14="http://schemas.microsoft.com/office/powerpoint/2010/main" val="347372139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73</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511314" y="1233331"/>
            <a:ext cx="6697737" cy="4832092"/>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實驗設計與結果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資料集介紹</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實驗結果</a:t>
            </a:r>
            <a:endParaRPr lang="en-US" altLang="zh-TW" sz="28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800" dirty="0"/>
              <a:t>實驗結果</a:t>
            </a:r>
            <a:r>
              <a:rPr lang="zh-TW" altLang="en-US" sz="2800" dirty="0">
                <a:latin typeface="標楷體" panose="03000509000000000000" pitchFamily="65" charset="-120"/>
                <a:ea typeface="標楷體" panose="03000509000000000000" pitchFamily="65" charset="-120"/>
              </a:rPr>
              <a:t>資料</a:t>
            </a:r>
            <a:endParaRPr lang="en-US" altLang="zh-TW" sz="28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可解釋性圖片</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實驗分析</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9241430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74</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實驗結果</a:t>
            </a:r>
            <a:r>
              <a:rPr lang="zh-TW" altLang="en-US" sz="3600" dirty="0">
                <a:latin typeface="標楷體" panose="03000509000000000000" pitchFamily="65" charset="-120"/>
                <a:ea typeface="標楷體" panose="03000509000000000000" pitchFamily="65" charset="-120"/>
              </a:rPr>
              <a:t>資料</a:t>
            </a:r>
            <a:endParaRPr lang="en-US" altLang="zh-TW" sz="3600" dirty="0">
              <a:latin typeface="標楷體" panose="03000509000000000000" pitchFamily="65" charset="-120"/>
              <a:ea typeface="標楷體" panose="03000509000000000000" pitchFamily="65" charset="-120"/>
            </a:endParaRPr>
          </a:p>
        </p:txBody>
      </p:sp>
      <p:pic>
        <p:nvPicPr>
          <p:cNvPr id="3" name="圖片 2">
            <a:extLst>
              <a:ext uri="{FF2B5EF4-FFF2-40B4-BE49-F238E27FC236}">
                <a16:creationId xmlns:a16="http://schemas.microsoft.com/office/drawing/2014/main" id="{FA64B38A-4BF4-448E-B84C-7DED8ECB0C6B}"/>
              </a:ext>
            </a:extLst>
          </p:cNvPr>
          <p:cNvPicPr>
            <a:picLocks noChangeAspect="1"/>
          </p:cNvPicPr>
          <p:nvPr/>
        </p:nvPicPr>
        <p:blipFill>
          <a:blip r:embed="rId2"/>
          <a:stretch>
            <a:fillRect/>
          </a:stretch>
        </p:blipFill>
        <p:spPr>
          <a:xfrm>
            <a:off x="3568026" y="891205"/>
            <a:ext cx="4739212" cy="5966795"/>
          </a:xfrm>
          <a:prstGeom prst="rect">
            <a:avLst/>
          </a:prstGeom>
        </p:spPr>
      </p:pic>
    </p:spTree>
    <p:extLst>
      <p:ext uri="{BB962C8B-B14F-4D97-AF65-F5344CB8AC3E}">
        <p14:creationId xmlns:p14="http://schemas.microsoft.com/office/powerpoint/2010/main" val="266283281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75</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pic>
        <p:nvPicPr>
          <p:cNvPr id="5" name="圖片 4">
            <a:extLst>
              <a:ext uri="{FF2B5EF4-FFF2-40B4-BE49-F238E27FC236}">
                <a16:creationId xmlns:a16="http://schemas.microsoft.com/office/drawing/2014/main" id="{00BAF24C-C445-4CF9-9EBD-4A1206962A6D}"/>
              </a:ext>
            </a:extLst>
          </p:cNvPr>
          <p:cNvPicPr>
            <a:picLocks noChangeAspect="1"/>
          </p:cNvPicPr>
          <p:nvPr/>
        </p:nvPicPr>
        <p:blipFill rotWithShape="1">
          <a:blip r:embed="rId2"/>
          <a:srcRect t="133" b="-292"/>
          <a:stretch/>
        </p:blipFill>
        <p:spPr>
          <a:xfrm>
            <a:off x="3283526" y="1097279"/>
            <a:ext cx="5525193" cy="5165909"/>
          </a:xfrm>
          <a:prstGeom prst="rect">
            <a:avLst/>
          </a:prstGeom>
        </p:spPr>
      </p:pic>
    </p:spTree>
    <p:extLst>
      <p:ext uri="{BB962C8B-B14F-4D97-AF65-F5344CB8AC3E}">
        <p14:creationId xmlns:p14="http://schemas.microsoft.com/office/powerpoint/2010/main" val="357475575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3C9A27A-00BD-4767-956C-8FDD03E6F820}"/>
              </a:ext>
            </a:extLst>
          </p:cNvPr>
          <p:cNvSpPr>
            <a:spLocks noGrp="1"/>
          </p:cNvSpPr>
          <p:nvPr>
            <p:ph type="sldNum" sz="quarter" idx="12"/>
          </p:nvPr>
        </p:nvSpPr>
        <p:spPr/>
        <p:txBody>
          <a:bodyPr/>
          <a:lstStyle/>
          <a:p>
            <a:fld id="{E5C60907-9731-46B4-A33D-FDF5DC3BFF3C}" type="slidenum">
              <a:rPr lang="zh-TW" altLang="en-US" smtClean="0"/>
              <a:t>76</a:t>
            </a:fld>
            <a:endParaRPr lang="zh-TW" altLang="en-US" dirty="0"/>
          </a:p>
        </p:txBody>
      </p:sp>
      <p:sp>
        <p:nvSpPr>
          <p:cNvPr id="9" name="文字方塊 8">
            <a:extLst>
              <a:ext uri="{FF2B5EF4-FFF2-40B4-BE49-F238E27FC236}">
                <a16:creationId xmlns:a16="http://schemas.microsoft.com/office/drawing/2014/main" id="{F20F44D5-082E-4F60-ACE1-74FE486504EB}"/>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graphicFrame>
        <p:nvGraphicFramePr>
          <p:cNvPr id="11" name="表格 11">
            <a:extLst>
              <a:ext uri="{FF2B5EF4-FFF2-40B4-BE49-F238E27FC236}">
                <a16:creationId xmlns:a16="http://schemas.microsoft.com/office/drawing/2014/main" id="{65357897-2779-457D-9AA1-62685D7EC1E4}"/>
              </a:ext>
            </a:extLst>
          </p:cNvPr>
          <p:cNvGraphicFramePr>
            <a:graphicFrameLocks noGrp="1"/>
          </p:cNvGraphicFramePr>
          <p:nvPr>
            <p:extLst>
              <p:ext uri="{D42A27DB-BD31-4B8C-83A1-F6EECF244321}">
                <p14:modId xmlns:p14="http://schemas.microsoft.com/office/powerpoint/2010/main" val="4031573893"/>
              </p:ext>
            </p:extLst>
          </p:nvPr>
        </p:nvGraphicFramePr>
        <p:xfrm>
          <a:off x="1765298" y="1040902"/>
          <a:ext cx="9199882" cy="5263704"/>
        </p:xfrm>
        <a:graphic>
          <a:graphicData uri="http://schemas.openxmlformats.org/drawingml/2006/table">
            <a:tbl>
              <a:tblPr firstRow="1" bandRow="1">
                <a:tableStyleId>{5C22544A-7EE6-4342-B048-85BDC9FD1C3A}</a:tableStyleId>
              </a:tblPr>
              <a:tblGrid>
                <a:gridCol w="1260260">
                  <a:extLst>
                    <a:ext uri="{9D8B030D-6E8A-4147-A177-3AD203B41FA5}">
                      <a16:colId xmlns:a16="http://schemas.microsoft.com/office/drawing/2014/main" val="3704220725"/>
                    </a:ext>
                  </a:extLst>
                </a:gridCol>
                <a:gridCol w="1923263">
                  <a:extLst>
                    <a:ext uri="{9D8B030D-6E8A-4147-A177-3AD203B41FA5}">
                      <a16:colId xmlns:a16="http://schemas.microsoft.com/office/drawing/2014/main" val="1705646927"/>
                    </a:ext>
                  </a:extLst>
                </a:gridCol>
                <a:gridCol w="2005453">
                  <a:extLst>
                    <a:ext uri="{9D8B030D-6E8A-4147-A177-3AD203B41FA5}">
                      <a16:colId xmlns:a16="http://schemas.microsoft.com/office/drawing/2014/main" val="1473462380"/>
                    </a:ext>
                  </a:extLst>
                </a:gridCol>
                <a:gridCol w="2005453">
                  <a:extLst>
                    <a:ext uri="{9D8B030D-6E8A-4147-A177-3AD203B41FA5}">
                      <a16:colId xmlns:a16="http://schemas.microsoft.com/office/drawing/2014/main" val="2065488140"/>
                    </a:ext>
                  </a:extLst>
                </a:gridCol>
                <a:gridCol w="2005453">
                  <a:extLst>
                    <a:ext uri="{9D8B030D-6E8A-4147-A177-3AD203B41FA5}">
                      <a16:colId xmlns:a16="http://schemas.microsoft.com/office/drawing/2014/main" val="3548227890"/>
                    </a:ext>
                  </a:extLst>
                </a:gridCol>
              </a:tblGrid>
              <a:tr h="480633">
                <a:tc rowSpan="2">
                  <a:txBody>
                    <a:bodyPr/>
                    <a:lstStyle/>
                    <a:p>
                      <a:pPr algn="ctr"/>
                      <a:r>
                        <a:rPr lang="en-US" altLang="zh-TW" dirty="0"/>
                        <a:t>Label</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US" altLang="zh-TW" dirty="0"/>
                        <a:t>Input</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dirty="0"/>
                        <a:t>RM-CI-Color-0</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RM-CI-Color-1</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RM-CI-Color-2</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54695060"/>
                  </a:ext>
                </a:extLst>
              </a:tr>
              <a:tr h="480633">
                <a:tc vMerge="1">
                  <a:txBody>
                    <a:bodyPr/>
                    <a:lstStyle/>
                    <a:p>
                      <a:endParaRPr lang="zh-TW" altLang="en-US" dirty="0"/>
                    </a:p>
                  </a:txBody>
                  <a:tcPr/>
                </a:tc>
                <a:tc vMerge="1">
                  <a:txBody>
                    <a:bodyPr/>
                    <a:lstStyle/>
                    <a:p>
                      <a:endParaRPr lang="zh-TW" altLang="en-US" dirty="0"/>
                    </a:p>
                  </a:txBody>
                  <a:tcPr/>
                </a:tc>
                <a:tc>
                  <a:txBody>
                    <a:bodyPr/>
                    <a:lstStyle/>
                    <a:p>
                      <a:pPr algn="ctr"/>
                      <a:r>
                        <a:rPr lang="en-US" altLang="zh-TW" sz="1800" b="1" kern="1200" dirty="0">
                          <a:solidFill>
                            <a:schemeClr val="lt1"/>
                          </a:solidFill>
                          <a:latin typeface="+mn-lt"/>
                          <a:ea typeface="+mn-ea"/>
                          <a:cs typeface="+mn-cs"/>
                        </a:rPr>
                        <a:t>RM-CI-Gray-0</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RM-CI-Gray-1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RM-CI-Gray-2</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1254310650"/>
                  </a:ext>
                </a:extLst>
              </a:tr>
              <a:tr h="717073">
                <a:tc rowSpan="2">
                  <a:txBody>
                    <a:bodyPr/>
                    <a:lstStyle/>
                    <a:p>
                      <a:pPr algn="ctr"/>
                      <a:r>
                        <a:rPr lang="en-US" altLang="zh-TW" dirty="0"/>
                        <a:t>Red 2</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15371549"/>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7602134"/>
                  </a:ext>
                </a:extLst>
              </a:tr>
              <a:tr h="717073">
                <a:tc rowSpan="2">
                  <a:txBody>
                    <a:bodyPr/>
                    <a:lstStyle/>
                    <a:p>
                      <a:pPr algn="ctr"/>
                      <a:r>
                        <a:rPr lang="en-US" altLang="zh-TW" dirty="0"/>
                        <a:t>Green 0</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76494559"/>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07545746"/>
                  </a:ext>
                </a:extLst>
              </a:tr>
              <a:tr h="717073">
                <a:tc rowSpan="2">
                  <a:txBody>
                    <a:bodyPr/>
                    <a:lstStyle/>
                    <a:p>
                      <a:pPr algn="ctr"/>
                      <a:r>
                        <a:rPr lang="en-US" altLang="zh-TW" dirty="0"/>
                        <a:t>Blue 8</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18954795"/>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07053646"/>
                  </a:ext>
                </a:extLst>
              </a:tr>
            </a:tbl>
          </a:graphicData>
        </a:graphic>
      </p:graphicFrame>
      <p:pic>
        <p:nvPicPr>
          <p:cNvPr id="13" name="圖片 12">
            <a:extLst>
              <a:ext uri="{FF2B5EF4-FFF2-40B4-BE49-F238E27FC236}">
                <a16:creationId xmlns:a16="http://schemas.microsoft.com/office/drawing/2014/main" id="{EB7CF036-DCBB-404C-8D15-821B02694D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1145" y="3593350"/>
            <a:ext cx="1183315" cy="1183315"/>
          </a:xfrm>
          <a:prstGeom prst="rect">
            <a:avLst/>
          </a:prstGeom>
        </p:spPr>
      </p:pic>
      <p:pic>
        <p:nvPicPr>
          <p:cNvPr id="15" name="圖片 14">
            <a:extLst>
              <a:ext uri="{FF2B5EF4-FFF2-40B4-BE49-F238E27FC236}">
                <a16:creationId xmlns:a16="http://schemas.microsoft.com/office/drawing/2014/main" id="{C631288E-8CBD-433C-928D-AA362E464E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8786" y="4199984"/>
            <a:ext cx="563852" cy="632758"/>
          </a:xfrm>
          <a:prstGeom prst="rect">
            <a:avLst/>
          </a:prstGeom>
        </p:spPr>
      </p:pic>
      <p:pic>
        <p:nvPicPr>
          <p:cNvPr id="17" name="圖片 16">
            <a:extLst>
              <a:ext uri="{FF2B5EF4-FFF2-40B4-BE49-F238E27FC236}">
                <a16:creationId xmlns:a16="http://schemas.microsoft.com/office/drawing/2014/main" id="{477F6CD5-7A11-4C0B-AB5E-32AE5F2586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8761" y="4173133"/>
            <a:ext cx="689196" cy="686461"/>
          </a:xfrm>
          <a:prstGeom prst="rect">
            <a:avLst/>
          </a:prstGeom>
        </p:spPr>
      </p:pic>
      <p:pic>
        <p:nvPicPr>
          <p:cNvPr id="19" name="圖片 18">
            <a:extLst>
              <a:ext uri="{FF2B5EF4-FFF2-40B4-BE49-F238E27FC236}">
                <a16:creationId xmlns:a16="http://schemas.microsoft.com/office/drawing/2014/main" id="{DAFAA3C4-6735-417C-B2D3-024757B2751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5061" y="4189675"/>
            <a:ext cx="656539" cy="653376"/>
          </a:xfrm>
          <a:prstGeom prst="rect">
            <a:avLst/>
          </a:prstGeom>
        </p:spPr>
      </p:pic>
      <p:pic>
        <p:nvPicPr>
          <p:cNvPr id="21" name="圖片 20">
            <a:extLst>
              <a:ext uri="{FF2B5EF4-FFF2-40B4-BE49-F238E27FC236}">
                <a16:creationId xmlns:a16="http://schemas.microsoft.com/office/drawing/2014/main" id="{F87AF4E3-0724-4B1B-9F50-75F056DE130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05061" y="3475264"/>
            <a:ext cx="656539" cy="653376"/>
          </a:xfrm>
          <a:prstGeom prst="rect">
            <a:avLst/>
          </a:prstGeom>
        </p:spPr>
      </p:pic>
      <p:pic>
        <p:nvPicPr>
          <p:cNvPr id="23" name="圖片 22">
            <a:extLst>
              <a:ext uri="{FF2B5EF4-FFF2-40B4-BE49-F238E27FC236}">
                <a16:creationId xmlns:a16="http://schemas.microsoft.com/office/drawing/2014/main" id="{6FE6FA6A-5AE9-4521-BDD3-2B64BA0491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20357" y="3458722"/>
            <a:ext cx="689196" cy="686461"/>
          </a:xfrm>
          <a:prstGeom prst="rect">
            <a:avLst/>
          </a:prstGeom>
        </p:spPr>
      </p:pic>
      <p:pic>
        <p:nvPicPr>
          <p:cNvPr id="25" name="圖片 24">
            <a:extLst>
              <a:ext uri="{FF2B5EF4-FFF2-40B4-BE49-F238E27FC236}">
                <a16:creationId xmlns:a16="http://schemas.microsoft.com/office/drawing/2014/main" id="{7D95AE42-E722-493C-A3A9-18D17AB6A0E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697438" y="3484817"/>
            <a:ext cx="565200" cy="634271"/>
          </a:xfrm>
          <a:prstGeom prst="rect">
            <a:avLst/>
          </a:prstGeom>
        </p:spPr>
      </p:pic>
      <p:pic>
        <p:nvPicPr>
          <p:cNvPr id="27" name="圖片 26">
            <a:extLst>
              <a:ext uri="{FF2B5EF4-FFF2-40B4-BE49-F238E27FC236}">
                <a16:creationId xmlns:a16="http://schemas.microsoft.com/office/drawing/2014/main" id="{C262DF75-45F4-4ACC-9D57-CD7C37163AD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61146" y="2149726"/>
            <a:ext cx="1183315" cy="1183315"/>
          </a:xfrm>
          <a:prstGeom prst="rect">
            <a:avLst/>
          </a:prstGeom>
        </p:spPr>
      </p:pic>
      <p:pic>
        <p:nvPicPr>
          <p:cNvPr id="29" name="圖片 28">
            <a:extLst>
              <a:ext uri="{FF2B5EF4-FFF2-40B4-BE49-F238E27FC236}">
                <a16:creationId xmlns:a16="http://schemas.microsoft.com/office/drawing/2014/main" id="{EADDF64B-8EAF-439F-B8E4-DDE95EB2BA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614824" y="2770206"/>
            <a:ext cx="655200" cy="652044"/>
          </a:xfrm>
          <a:prstGeom prst="rect">
            <a:avLst/>
          </a:prstGeom>
        </p:spPr>
      </p:pic>
      <p:pic>
        <p:nvPicPr>
          <p:cNvPr id="31" name="圖片 30">
            <a:extLst>
              <a:ext uri="{FF2B5EF4-FFF2-40B4-BE49-F238E27FC236}">
                <a16:creationId xmlns:a16="http://schemas.microsoft.com/office/drawing/2014/main" id="{59E4DC73-AF34-4EFD-B2A2-19BD65126D6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531716" y="2737379"/>
            <a:ext cx="687600" cy="684871"/>
          </a:xfrm>
          <a:prstGeom prst="rect">
            <a:avLst/>
          </a:prstGeom>
        </p:spPr>
      </p:pic>
      <p:pic>
        <p:nvPicPr>
          <p:cNvPr id="33" name="圖片 32">
            <a:extLst>
              <a:ext uri="{FF2B5EF4-FFF2-40B4-BE49-F238E27FC236}">
                <a16:creationId xmlns:a16="http://schemas.microsoft.com/office/drawing/2014/main" id="{74CBC905-298C-4F77-A155-BBC644F0E69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707201" y="2787979"/>
            <a:ext cx="565200" cy="634271"/>
          </a:xfrm>
          <a:prstGeom prst="rect">
            <a:avLst/>
          </a:prstGeom>
        </p:spPr>
      </p:pic>
      <p:pic>
        <p:nvPicPr>
          <p:cNvPr id="35" name="圖片 34">
            <a:extLst>
              <a:ext uri="{FF2B5EF4-FFF2-40B4-BE49-F238E27FC236}">
                <a16:creationId xmlns:a16="http://schemas.microsoft.com/office/drawing/2014/main" id="{D2192341-5002-4D21-A3B9-FEDDF010B21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614824" y="2033948"/>
            <a:ext cx="655200" cy="652044"/>
          </a:xfrm>
          <a:prstGeom prst="rect">
            <a:avLst/>
          </a:prstGeom>
        </p:spPr>
      </p:pic>
      <p:pic>
        <p:nvPicPr>
          <p:cNvPr id="37" name="圖片 36">
            <a:extLst>
              <a:ext uri="{FF2B5EF4-FFF2-40B4-BE49-F238E27FC236}">
                <a16:creationId xmlns:a16="http://schemas.microsoft.com/office/drawing/2014/main" id="{D05D0A21-169E-4E62-96BC-B2863B91B99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521953" y="2026685"/>
            <a:ext cx="687600" cy="684871"/>
          </a:xfrm>
          <a:prstGeom prst="rect">
            <a:avLst/>
          </a:prstGeom>
        </p:spPr>
      </p:pic>
      <p:pic>
        <p:nvPicPr>
          <p:cNvPr id="39" name="圖片 38">
            <a:extLst>
              <a:ext uri="{FF2B5EF4-FFF2-40B4-BE49-F238E27FC236}">
                <a16:creationId xmlns:a16="http://schemas.microsoft.com/office/drawing/2014/main" id="{763F8995-06EF-4CB1-BCB5-611C4A0F5FD1}"/>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9705097" y="2050094"/>
            <a:ext cx="563852" cy="632758"/>
          </a:xfrm>
          <a:prstGeom prst="rect">
            <a:avLst/>
          </a:prstGeom>
        </p:spPr>
      </p:pic>
      <p:pic>
        <p:nvPicPr>
          <p:cNvPr id="41" name="圖片 40">
            <a:extLst>
              <a:ext uri="{FF2B5EF4-FFF2-40B4-BE49-F238E27FC236}">
                <a16:creationId xmlns:a16="http://schemas.microsoft.com/office/drawing/2014/main" id="{0837F190-D3E6-4CB4-BF0F-61806A73EA91}"/>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361145" y="5036974"/>
            <a:ext cx="1184400" cy="1184400"/>
          </a:xfrm>
          <a:prstGeom prst="rect">
            <a:avLst/>
          </a:prstGeom>
        </p:spPr>
      </p:pic>
      <p:pic>
        <p:nvPicPr>
          <p:cNvPr id="43" name="圖片 42">
            <a:extLst>
              <a:ext uri="{FF2B5EF4-FFF2-40B4-BE49-F238E27FC236}">
                <a16:creationId xmlns:a16="http://schemas.microsoft.com/office/drawing/2014/main" id="{B0B37860-4FE9-49C1-B421-0D916D31F3AE}"/>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606400" y="4917912"/>
            <a:ext cx="655200" cy="652043"/>
          </a:xfrm>
          <a:prstGeom prst="rect">
            <a:avLst/>
          </a:prstGeom>
        </p:spPr>
      </p:pic>
      <p:pic>
        <p:nvPicPr>
          <p:cNvPr id="45" name="圖片 44">
            <a:extLst>
              <a:ext uri="{FF2B5EF4-FFF2-40B4-BE49-F238E27FC236}">
                <a16:creationId xmlns:a16="http://schemas.microsoft.com/office/drawing/2014/main" id="{454036A0-AFD7-4027-8393-80715F5EB620}"/>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18761" y="4892611"/>
            <a:ext cx="687600" cy="684871"/>
          </a:xfrm>
          <a:prstGeom prst="rect">
            <a:avLst/>
          </a:prstGeom>
        </p:spPr>
      </p:pic>
      <p:pic>
        <p:nvPicPr>
          <p:cNvPr id="47" name="圖片 46">
            <a:extLst>
              <a:ext uri="{FF2B5EF4-FFF2-40B4-BE49-F238E27FC236}">
                <a16:creationId xmlns:a16="http://schemas.microsoft.com/office/drawing/2014/main" id="{3AE45CD3-77CF-4F89-AEC1-E75D363C1EAC}"/>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705097" y="5625843"/>
            <a:ext cx="565200" cy="634271"/>
          </a:xfrm>
          <a:prstGeom prst="rect">
            <a:avLst/>
          </a:prstGeom>
        </p:spPr>
      </p:pic>
      <p:pic>
        <p:nvPicPr>
          <p:cNvPr id="49" name="圖片 48">
            <a:extLst>
              <a:ext uri="{FF2B5EF4-FFF2-40B4-BE49-F238E27FC236}">
                <a16:creationId xmlns:a16="http://schemas.microsoft.com/office/drawing/2014/main" id="{A2CCB70B-BF99-4A8D-91A1-BCB0D956EEF1}"/>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9697438" y="4917912"/>
            <a:ext cx="565200" cy="634271"/>
          </a:xfrm>
          <a:prstGeom prst="rect">
            <a:avLst/>
          </a:prstGeom>
        </p:spPr>
      </p:pic>
      <p:pic>
        <p:nvPicPr>
          <p:cNvPr id="51" name="圖片 50">
            <a:extLst>
              <a:ext uri="{FF2B5EF4-FFF2-40B4-BE49-F238E27FC236}">
                <a16:creationId xmlns:a16="http://schemas.microsoft.com/office/drawing/2014/main" id="{FEBBCDE4-ED0B-470F-9C24-88808AB7FE55}"/>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7518761" y="5600543"/>
            <a:ext cx="687600" cy="684871"/>
          </a:xfrm>
          <a:prstGeom prst="rect">
            <a:avLst/>
          </a:prstGeom>
        </p:spPr>
      </p:pic>
      <p:pic>
        <p:nvPicPr>
          <p:cNvPr id="53" name="圖片 52">
            <a:extLst>
              <a:ext uri="{FF2B5EF4-FFF2-40B4-BE49-F238E27FC236}">
                <a16:creationId xmlns:a16="http://schemas.microsoft.com/office/drawing/2014/main" id="{284C2A65-A65D-45A1-B527-5F866426A36D}"/>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5597354" y="5616956"/>
            <a:ext cx="655200" cy="652044"/>
          </a:xfrm>
          <a:prstGeom prst="rect">
            <a:avLst/>
          </a:prstGeom>
        </p:spPr>
      </p:pic>
    </p:spTree>
    <p:extLst>
      <p:ext uri="{BB962C8B-B14F-4D97-AF65-F5344CB8AC3E}">
        <p14:creationId xmlns:p14="http://schemas.microsoft.com/office/powerpoint/2010/main" val="31694201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3C9A27A-00BD-4767-956C-8FDD03E6F820}"/>
              </a:ext>
            </a:extLst>
          </p:cNvPr>
          <p:cNvSpPr>
            <a:spLocks noGrp="1"/>
          </p:cNvSpPr>
          <p:nvPr>
            <p:ph type="sldNum" sz="quarter" idx="12"/>
          </p:nvPr>
        </p:nvSpPr>
        <p:spPr/>
        <p:txBody>
          <a:bodyPr/>
          <a:lstStyle/>
          <a:p>
            <a:fld id="{E5C60907-9731-46B4-A33D-FDF5DC3BFF3C}" type="slidenum">
              <a:rPr lang="zh-TW" altLang="en-US" smtClean="0"/>
              <a:t>77</a:t>
            </a:fld>
            <a:endParaRPr lang="zh-TW" altLang="en-US"/>
          </a:p>
        </p:txBody>
      </p:sp>
      <p:sp>
        <p:nvSpPr>
          <p:cNvPr id="9" name="文字方塊 8">
            <a:extLst>
              <a:ext uri="{FF2B5EF4-FFF2-40B4-BE49-F238E27FC236}">
                <a16:creationId xmlns:a16="http://schemas.microsoft.com/office/drawing/2014/main" id="{F20F44D5-082E-4F60-ACE1-74FE486504EB}"/>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graphicFrame>
        <p:nvGraphicFramePr>
          <p:cNvPr id="8" name="表格 11">
            <a:extLst>
              <a:ext uri="{FF2B5EF4-FFF2-40B4-BE49-F238E27FC236}">
                <a16:creationId xmlns:a16="http://schemas.microsoft.com/office/drawing/2014/main" id="{F48CB2D5-8256-441B-963C-C0743EDA15CD}"/>
              </a:ext>
            </a:extLst>
          </p:cNvPr>
          <p:cNvGraphicFramePr>
            <a:graphicFrameLocks noGrp="1"/>
          </p:cNvGraphicFramePr>
          <p:nvPr>
            <p:extLst>
              <p:ext uri="{D42A27DB-BD31-4B8C-83A1-F6EECF244321}">
                <p14:modId xmlns:p14="http://schemas.microsoft.com/office/powerpoint/2010/main" val="956761803"/>
              </p:ext>
            </p:extLst>
          </p:nvPr>
        </p:nvGraphicFramePr>
        <p:xfrm>
          <a:off x="1765298" y="1040902"/>
          <a:ext cx="9199882" cy="5263704"/>
        </p:xfrm>
        <a:graphic>
          <a:graphicData uri="http://schemas.openxmlformats.org/drawingml/2006/table">
            <a:tbl>
              <a:tblPr firstRow="1" bandRow="1">
                <a:tableStyleId>{5C22544A-7EE6-4342-B048-85BDC9FD1C3A}</a:tableStyleId>
              </a:tblPr>
              <a:tblGrid>
                <a:gridCol w="1260260">
                  <a:extLst>
                    <a:ext uri="{9D8B030D-6E8A-4147-A177-3AD203B41FA5}">
                      <a16:colId xmlns:a16="http://schemas.microsoft.com/office/drawing/2014/main" val="3704220725"/>
                    </a:ext>
                  </a:extLst>
                </a:gridCol>
                <a:gridCol w="1923263">
                  <a:extLst>
                    <a:ext uri="{9D8B030D-6E8A-4147-A177-3AD203B41FA5}">
                      <a16:colId xmlns:a16="http://schemas.microsoft.com/office/drawing/2014/main" val="1705646927"/>
                    </a:ext>
                  </a:extLst>
                </a:gridCol>
                <a:gridCol w="2005453">
                  <a:extLst>
                    <a:ext uri="{9D8B030D-6E8A-4147-A177-3AD203B41FA5}">
                      <a16:colId xmlns:a16="http://schemas.microsoft.com/office/drawing/2014/main" val="1473462380"/>
                    </a:ext>
                  </a:extLst>
                </a:gridCol>
                <a:gridCol w="2005453">
                  <a:extLst>
                    <a:ext uri="{9D8B030D-6E8A-4147-A177-3AD203B41FA5}">
                      <a16:colId xmlns:a16="http://schemas.microsoft.com/office/drawing/2014/main" val="2065488140"/>
                    </a:ext>
                  </a:extLst>
                </a:gridCol>
                <a:gridCol w="2005453">
                  <a:extLst>
                    <a:ext uri="{9D8B030D-6E8A-4147-A177-3AD203B41FA5}">
                      <a16:colId xmlns:a16="http://schemas.microsoft.com/office/drawing/2014/main" val="3548227890"/>
                    </a:ext>
                  </a:extLst>
                </a:gridCol>
              </a:tblGrid>
              <a:tr h="480633">
                <a:tc rowSpan="2">
                  <a:txBody>
                    <a:bodyPr/>
                    <a:lstStyle/>
                    <a:p>
                      <a:pPr algn="ctr"/>
                      <a:r>
                        <a:rPr lang="en-US" altLang="zh-TW" dirty="0"/>
                        <a:t>Label</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US" altLang="zh-TW" dirty="0"/>
                        <a:t>Input</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dirty="0"/>
                        <a:t>RM-CI-Color-0</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RM-CI-Color-1</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RM-CI-Color-2</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54695060"/>
                  </a:ext>
                </a:extLst>
              </a:tr>
              <a:tr h="480633">
                <a:tc vMerge="1">
                  <a:txBody>
                    <a:bodyPr/>
                    <a:lstStyle/>
                    <a:p>
                      <a:endParaRPr lang="zh-TW" altLang="en-US" dirty="0"/>
                    </a:p>
                  </a:txBody>
                  <a:tcPr/>
                </a:tc>
                <a:tc vMerge="1">
                  <a:txBody>
                    <a:bodyPr/>
                    <a:lstStyle/>
                    <a:p>
                      <a:endParaRPr lang="zh-TW" altLang="en-US" dirty="0"/>
                    </a:p>
                  </a:txBody>
                  <a:tcPr/>
                </a:tc>
                <a:tc>
                  <a:txBody>
                    <a:bodyPr/>
                    <a:lstStyle/>
                    <a:p>
                      <a:pPr algn="ctr"/>
                      <a:r>
                        <a:rPr lang="en-US" altLang="zh-TW" sz="1800" b="1" kern="1200" dirty="0">
                          <a:solidFill>
                            <a:schemeClr val="lt1"/>
                          </a:solidFill>
                          <a:latin typeface="+mn-lt"/>
                          <a:ea typeface="+mn-ea"/>
                          <a:cs typeface="+mn-cs"/>
                        </a:rPr>
                        <a:t>RM-CI-Gray-0</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RM-CI-Gray-1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RM-CI-Gray-2</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1254310650"/>
                  </a:ext>
                </a:extLst>
              </a:tr>
              <a:tr h="717073">
                <a:tc rowSpan="2">
                  <a:txBody>
                    <a:bodyPr/>
                    <a:lstStyle/>
                    <a:p>
                      <a:pPr algn="ctr"/>
                      <a:r>
                        <a:rPr lang="en-US" altLang="zh-TW" dirty="0"/>
                        <a:t>Red 6</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15371549"/>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7602134"/>
                  </a:ext>
                </a:extLst>
              </a:tr>
              <a:tr h="717073">
                <a:tc rowSpan="2">
                  <a:txBody>
                    <a:bodyPr/>
                    <a:lstStyle/>
                    <a:p>
                      <a:pPr algn="ctr"/>
                      <a:r>
                        <a:rPr lang="en-US" altLang="zh-TW" dirty="0"/>
                        <a:t>Green 7</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76494559"/>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07545746"/>
                  </a:ext>
                </a:extLst>
              </a:tr>
              <a:tr h="717073">
                <a:tc rowSpan="2">
                  <a:txBody>
                    <a:bodyPr/>
                    <a:lstStyle/>
                    <a:p>
                      <a:pPr algn="ctr"/>
                      <a:r>
                        <a:rPr lang="en-US" altLang="zh-TW" dirty="0"/>
                        <a:t>Blue 4</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18954795"/>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07053646"/>
                  </a:ext>
                </a:extLst>
              </a:tr>
            </a:tbl>
          </a:graphicData>
        </a:graphic>
      </p:graphicFrame>
      <p:pic>
        <p:nvPicPr>
          <p:cNvPr id="3" name="圖片 2">
            <a:extLst>
              <a:ext uri="{FF2B5EF4-FFF2-40B4-BE49-F238E27FC236}">
                <a16:creationId xmlns:a16="http://schemas.microsoft.com/office/drawing/2014/main" id="{A650963D-AB86-464F-BC5B-0E166C5367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2589" y="2102103"/>
            <a:ext cx="1229411" cy="1229411"/>
          </a:xfrm>
          <a:prstGeom prst="rect">
            <a:avLst/>
          </a:prstGeom>
        </p:spPr>
      </p:pic>
      <p:pic>
        <p:nvPicPr>
          <p:cNvPr id="12" name="圖片 11">
            <a:extLst>
              <a:ext uri="{FF2B5EF4-FFF2-40B4-BE49-F238E27FC236}">
                <a16:creationId xmlns:a16="http://schemas.microsoft.com/office/drawing/2014/main" id="{15F727D1-CB0A-4F93-9B9D-14EDE7B833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0651" y="2774159"/>
            <a:ext cx="565200" cy="634271"/>
          </a:xfrm>
          <a:prstGeom prst="rect">
            <a:avLst/>
          </a:prstGeom>
        </p:spPr>
      </p:pic>
      <p:pic>
        <p:nvPicPr>
          <p:cNvPr id="14" name="圖片 13">
            <a:extLst>
              <a:ext uri="{FF2B5EF4-FFF2-40B4-BE49-F238E27FC236}">
                <a16:creationId xmlns:a16="http://schemas.microsoft.com/office/drawing/2014/main" id="{FD4CF97E-E2FA-49D2-8F66-2CA565D8C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22476" y="2747538"/>
            <a:ext cx="684761" cy="682043"/>
          </a:xfrm>
          <a:prstGeom prst="rect">
            <a:avLst/>
          </a:prstGeom>
        </p:spPr>
      </p:pic>
      <p:pic>
        <p:nvPicPr>
          <p:cNvPr id="16" name="圖片 15">
            <a:extLst>
              <a:ext uri="{FF2B5EF4-FFF2-40B4-BE49-F238E27FC236}">
                <a16:creationId xmlns:a16="http://schemas.microsoft.com/office/drawing/2014/main" id="{8E5ED20E-B04B-49CA-B4FB-DEC05E9A3C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35676" y="2747538"/>
            <a:ext cx="684761" cy="681462"/>
          </a:xfrm>
          <a:prstGeom prst="rect">
            <a:avLst/>
          </a:prstGeom>
        </p:spPr>
      </p:pic>
      <p:pic>
        <p:nvPicPr>
          <p:cNvPr id="18" name="圖片 17">
            <a:extLst>
              <a:ext uri="{FF2B5EF4-FFF2-40B4-BE49-F238E27FC236}">
                <a16:creationId xmlns:a16="http://schemas.microsoft.com/office/drawing/2014/main" id="{FE3C8056-43FF-4941-ACA7-5F49B13B32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35676" y="2007904"/>
            <a:ext cx="684761" cy="681462"/>
          </a:xfrm>
          <a:prstGeom prst="rect">
            <a:avLst/>
          </a:prstGeom>
        </p:spPr>
      </p:pic>
      <p:pic>
        <p:nvPicPr>
          <p:cNvPr id="20" name="圖片 19">
            <a:extLst>
              <a:ext uri="{FF2B5EF4-FFF2-40B4-BE49-F238E27FC236}">
                <a16:creationId xmlns:a16="http://schemas.microsoft.com/office/drawing/2014/main" id="{24E4D5AE-828E-4BFE-B79C-7F8B445BD84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22476" y="2008081"/>
            <a:ext cx="684000" cy="681285"/>
          </a:xfrm>
          <a:prstGeom prst="rect">
            <a:avLst/>
          </a:prstGeom>
        </p:spPr>
      </p:pic>
      <p:pic>
        <p:nvPicPr>
          <p:cNvPr id="22" name="圖片 21">
            <a:extLst>
              <a:ext uri="{FF2B5EF4-FFF2-40B4-BE49-F238E27FC236}">
                <a16:creationId xmlns:a16="http://schemas.microsoft.com/office/drawing/2014/main" id="{D9F8E9B4-6E84-43D6-845F-7E6FF7AF4E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10651" y="2031499"/>
            <a:ext cx="565200" cy="634271"/>
          </a:xfrm>
          <a:prstGeom prst="rect">
            <a:avLst/>
          </a:prstGeom>
        </p:spPr>
      </p:pic>
      <p:pic>
        <p:nvPicPr>
          <p:cNvPr id="24" name="圖片 23">
            <a:extLst>
              <a:ext uri="{FF2B5EF4-FFF2-40B4-BE49-F238E27FC236}">
                <a16:creationId xmlns:a16="http://schemas.microsoft.com/office/drawing/2014/main" id="{8B1F465D-7701-486F-B3CB-88E71959781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40800" y="3451472"/>
            <a:ext cx="1231200" cy="1397578"/>
          </a:xfrm>
          <a:prstGeom prst="rect">
            <a:avLst/>
          </a:prstGeom>
        </p:spPr>
      </p:pic>
      <p:pic>
        <p:nvPicPr>
          <p:cNvPr id="26" name="圖片 25">
            <a:extLst>
              <a:ext uri="{FF2B5EF4-FFF2-40B4-BE49-F238E27FC236}">
                <a16:creationId xmlns:a16="http://schemas.microsoft.com/office/drawing/2014/main" id="{035B0ECB-A423-4356-BC98-AA08D67D829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35676" y="4168345"/>
            <a:ext cx="684000" cy="680705"/>
          </a:xfrm>
          <a:prstGeom prst="rect">
            <a:avLst/>
          </a:prstGeom>
        </p:spPr>
      </p:pic>
      <p:pic>
        <p:nvPicPr>
          <p:cNvPr id="28" name="圖片 27">
            <a:extLst>
              <a:ext uri="{FF2B5EF4-FFF2-40B4-BE49-F238E27FC236}">
                <a16:creationId xmlns:a16="http://schemas.microsoft.com/office/drawing/2014/main" id="{DDEDB159-CB46-4CCA-83CE-BCDEA44564C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522476" y="4168054"/>
            <a:ext cx="684000" cy="681286"/>
          </a:xfrm>
          <a:prstGeom prst="rect">
            <a:avLst/>
          </a:prstGeom>
        </p:spPr>
      </p:pic>
      <p:pic>
        <p:nvPicPr>
          <p:cNvPr id="30" name="圖片 29">
            <a:extLst>
              <a:ext uri="{FF2B5EF4-FFF2-40B4-BE49-F238E27FC236}">
                <a16:creationId xmlns:a16="http://schemas.microsoft.com/office/drawing/2014/main" id="{BD9C2F4A-6AA0-4012-A93F-E1E8120349E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710651" y="4214779"/>
            <a:ext cx="565200" cy="634271"/>
          </a:xfrm>
          <a:prstGeom prst="rect">
            <a:avLst/>
          </a:prstGeom>
        </p:spPr>
      </p:pic>
      <p:pic>
        <p:nvPicPr>
          <p:cNvPr id="32" name="圖片 31">
            <a:extLst>
              <a:ext uri="{FF2B5EF4-FFF2-40B4-BE49-F238E27FC236}">
                <a16:creationId xmlns:a16="http://schemas.microsoft.com/office/drawing/2014/main" id="{50A0A3E0-FCA2-4D80-9281-B8A296525E0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535675" y="3460011"/>
            <a:ext cx="684001" cy="680705"/>
          </a:xfrm>
          <a:prstGeom prst="rect">
            <a:avLst/>
          </a:prstGeom>
        </p:spPr>
      </p:pic>
      <p:pic>
        <p:nvPicPr>
          <p:cNvPr id="34" name="圖片 33">
            <a:extLst>
              <a:ext uri="{FF2B5EF4-FFF2-40B4-BE49-F238E27FC236}">
                <a16:creationId xmlns:a16="http://schemas.microsoft.com/office/drawing/2014/main" id="{AFB5A210-AB39-472A-BEC1-A937F723A031}"/>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522476" y="3458174"/>
            <a:ext cx="684000" cy="681286"/>
          </a:xfrm>
          <a:prstGeom prst="rect">
            <a:avLst/>
          </a:prstGeom>
        </p:spPr>
      </p:pic>
      <p:pic>
        <p:nvPicPr>
          <p:cNvPr id="36" name="圖片 35">
            <a:extLst>
              <a:ext uri="{FF2B5EF4-FFF2-40B4-BE49-F238E27FC236}">
                <a16:creationId xmlns:a16="http://schemas.microsoft.com/office/drawing/2014/main" id="{17A1D29B-FE36-467D-9BB0-FE318EB41B33}"/>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9710651" y="3481681"/>
            <a:ext cx="565200" cy="634271"/>
          </a:xfrm>
          <a:prstGeom prst="rect">
            <a:avLst/>
          </a:prstGeom>
        </p:spPr>
      </p:pic>
      <p:pic>
        <p:nvPicPr>
          <p:cNvPr id="38" name="圖片 37">
            <a:extLst>
              <a:ext uri="{FF2B5EF4-FFF2-40B4-BE49-F238E27FC236}">
                <a16:creationId xmlns:a16="http://schemas.microsoft.com/office/drawing/2014/main" id="{9B5DE26C-2708-4932-97F4-230B65445BF3}"/>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340800" y="4969008"/>
            <a:ext cx="1231200" cy="1231200"/>
          </a:xfrm>
          <a:prstGeom prst="rect">
            <a:avLst/>
          </a:prstGeom>
        </p:spPr>
      </p:pic>
      <p:pic>
        <p:nvPicPr>
          <p:cNvPr id="40" name="圖片 39">
            <a:extLst>
              <a:ext uri="{FF2B5EF4-FFF2-40B4-BE49-F238E27FC236}">
                <a16:creationId xmlns:a16="http://schemas.microsoft.com/office/drawing/2014/main" id="{1E46DC3A-E06B-460A-9B81-671D0CE2E912}"/>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5676" y="4896122"/>
            <a:ext cx="684000" cy="680705"/>
          </a:xfrm>
          <a:prstGeom prst="rect">
            <a:avLst/>
          </a:prstGeom>
        </p:spPr>
      </p:pic>
      <p:pic>
        <p:nvPicPr>
          <p:cNvPr id="44" name="圖片 43">
            <a:extLst>
              <a:ext uri="{FF2B5EF4-FFF2-40B4-BE49-F238E27FC236}">
                <a16:creationId xmlns:a16="http://schemas.microsoft.com/office/drawing/2014/main" id="{B8C114DC-9C26-42AD-AEE7-BACE09CF0A3F}"/>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22476" y="4895541"/>
            <a:ext cx="684000" cy="681286"/>
          </a:xfrm>
          <a:prstGeom prst="rect">
            <a:avLst/>
          </a:prstGeom>
        </p:spPr>
      </p:pic>
      <p:pic>
        <p:nvPicPr>
          <p:cNvPr id="46" name="圖片 45">
            <a:extLst>
              <a:ext uri="{FF2B5EF4-FFF2-40B4-BE49-F238E27FC236}">
                <a16:creationId xmlns:a16="http://schemas.microsoft.com/office/drawing/2014/main" id="{8D325946-0C4F-4890-B178-ACCBE638B64E}"/>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710651" y="4919048"/>
            <a:ext cx="565200" cy="634271"/>
          </a:xfrm>
          <a:prstGeom prst="rect">
            <a:avLst/>
          </a:prstGeom>
        </p:spPr>
      </p:pic>
      <p:pic>
        <p:nvPicPr>
          <p:cNvPr id="48" name="圖片 47">
            <a:extLst>
              <a:ext uri="{FF2B5EF4-FFF2-40B4-BE49-F238E27FC236}">
                <a16:creationId xmlns:a16="http://schemas.microsoft.com/office/drawing/2014/main" id="{BA019167-905A-4105-8E56-544E0D52D6AF}"/>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5535675" y="5625587"/>
            <a:ext cx="684001" cy="680706"/>
          </a:xfrm>
          <a:prstGeom prst="rect">
            <a:avLst/>
          </a:prstGeom>
        </p:spPr>
      </p:pic>
      <p:pic>
        <p:nvPicPr>
          <p:cNvPr id="50" name="圖片 49">
            <a:extLst>
              <a:ext uri="{FF2B5EF4-FFF2-40B4-BE49-F238E27FC236}">
                <a16:creationId xmlns:a16="http://schemas.microsoft.com/office/drawing/2014/main" id="{CA7707F2-F4C8-44D8-AB98-C9A166BB2F7E}"/>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7522476" y="5600073"/>
            <a:ext cx="684000" cy="681286"/>
          </a:xfrm>
          <a:prstGeom prst="rect">
            <a:avLst/>
          </a:prstGeom>
        </p:spPr>
      </p:pic>
      <p:pic>
        <p:nvPicPr>
          <p:cNvPr id="52" name="圖片 51">
            <a:extLst>
              <a:ext uri="{FF2B5EF4-FFF2-40B4-BE49-F238E27FC236}">
                <a16:creationId xmlns:a16="http://schemas.microsoft.com/office/drawing/2014/main" id="{674BF8C6-2B48-41C9-968C-569BCD522941}"/>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9710651" y="5600537"/>
            <a:ext cx="565200" cy="634271"/>
          </a:xfrm>
          <a:prstGeom prst="rect">
            <a:avLst/>
          </a:prstGeom>
        </p:spPr>
      </p:pic>
    </p:spTree>
    <p:extLst>
      <p:ext uri="{BB962C8B-B14F-4D97-AF65-F5344CB8AC3E}">
        <p14:creationId xmlns:p14="http://schemas.microsoft.com/office/powerpoint/2010/main" val="390067120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78</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pic>
        <p:nvPicPr>
          <p:cNvPr id="8" name="圖片 7">
            <a:extLst>
              <a:ext uri="{FF2B5EF4-FFF2-40B4-BE49-F238E27FC236}">
                <a16:creationId xmlns:a16="http://schemas.microsoft.com/office/drawing/2014/main" id="{75832A2A-5960-4BFC-BECF-6600D0E292A9}"/>
              </a:ext>
            </a:extLst>
          </p:cNvPr>
          <p:cNvPicPr>
            <a:picLocks noChangeAspect="1"/>
          </p:cNvPicPr>
          <p:nvPr/>
        </p:nvPicPr>
        <p:blipFill rotWithShape="1">
          <a:blip r:embed="rId2"/>
          <a:srcRect t="129" b="-576"/>
          <a:stretch/>
        </p:blipFill>
        <p:spPr>
          <a:xfrm>
            <a:off x="3445899" y="1023095"/>
            <a:ext cx="2899616" cy="5440333"/>
          </a:xfrm>
          <a:prstGeom prst="rect">
            <a:avLst/>
          </a:prstGeom>
        </p:spPr>
      </p:pic>
      <p:pic>
        <p:nvPicPr>
          <p:cNvPr id="10" name="圖片 9">
            <a:extLst>
              <a:ext uri="{FF2B5EF4-FFF2-40B4-BE49-F238E27FC236}">
                <a16:creationId xmlns:a16="http://schemas.microsoft.com/office/drawing/2014/main" id="{C8EFD9C7-C27E-44EA-853B-3EB1CFCF0807}"/>
              </a:ext>
            </a:extLst>
          </p:cNvPr>
          <p:cNvPicPr>
            <a:picLocks noChangeAspect="1"/>
          </p:cNvPicPr>
          <p:nvPr/>
        </p:nvPicPr>
        <p:blipFill>
          <a:blip r:embed="rId3"/>
          <a:stretch>
            <a:fillRect/>
          </a:stretch>
        </p:blipFill>
        <p:spPr>
          <a:xfrm>
            <a:off x="6514868" y="955157"/>
            <a:ext cx="2899616" cy="5440334"/>
          </a:xfrm>
          <a:prstGeom prst="rect">
            <a:avLst/>
          </a:prstGeom>
        </p:spPr>
      </p:pic>
      <p:pic>
        <p:nvPicPr>
          <p:cNvPr id="5" name="圖片 4">
            <a:extLst>
              <a:ext uri="{FF2B5EF4-FFF2-40B4-BE49-F238E27FC236}">
                <a16:creationId xmlns:a16="http://schemas.microsoft.com/office/drawing/2014/main" id="{42EF85CA-8E78-4FAE-ACC7-55EC2B696910}"/>
              </a:ext>
            </a:extLst>
          </p:cNvPr>
          <p:cNvPicPr>
            <a:picLocks noChangeAspect="1"/>
          </p:cNvPicPr>
          <p:nvPr/>
        </p:nvPicPr>
        <p:blipFill>
          <a:blip r:embed="rId4"/>
          <a:stretch>
            <a:fillRect/>
          </a:stretch>
        </p:blipFill>
        <p:spPr>
          <a:xfrm>
            <a:off x="9583836" y="979094"/>
            <a:ext cx="2608164" cy="531794"/>
          </a:xfrm>
          <a:prstGeom prst="rect">
            <a:avLst/>
          </a:prstGeom>
        </p:spPr>
      </p:pic>
      <p:pic>
        <p:nvPicPr>
          <p:cNvPr id="3" name="圖片 2">
            <a:extLst>
              <a:ext uri="{FF2B5EF4-FFF2-40B4-BE49-F238E27FC236}">
                <a16:creationId xmlns:a16="http://schemas.microsoft.com/office/drawing/2014/main" id="{1A115AC2-B058-4D49-A1C4-05AA2C7791AD}"/>
              </a:ext>
            </a:extLst>
          </p:cNvPr>
          <p:cNvPicPr>
            <a:picLocks noChangeAspect="1"/>
          </p:cNvPicPr>
          <p:nvPr/>
        </p:nvPicPr>
        <p:blipFill rotWithShape="1">
          <a:blip r:embed="rId5"/>
          <a:srcRect l="9" r="9"/>
          <a:stretch/>
        </p:blipFill>
        <p:spPr>
          <a:xfrm>
            <a:off x="439030" y="979094"/>
            <a:ext cx="2837516" cy="5422525"/>
          </a:xfrm>
          <a:prstGeom prst="rect">
            <a:avLst/>
          </a:prstGeom>
        </p:spPr>
      </p:pic>
    </p:spTree>
    <p:extLst>
      <p:ext uri="{BB962C8B-B14F-4D97-AF65-F5344CB8AC3E}">
        <p14:creationId xmlns:p14="http://schemas.microsoft.com/office/powerpoint/2010/main" val="13085055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E6727077-338C-4889-A608-55D4500538F1}"/>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pic>
        <p:nvPicPr>
          <p:cNvPr id="6" name="圖片 5">
            <a:extLst>
              <a:ext uri="{FF2B5EF4-FFF2-40B4-BE49-F238E27FC236}">
                <a16:creationId xmlns:a16="http://schemas.microsoft.com/office/drawing/2014/main" id="{8390FEE0-B6BA-419E-B419-23F0D695AB47}"/>
              </a:ext>
            </a:extLst>
          </p:cNvPr>
          <p:cNvPicPr>
            <a:picLocks noChangeAspect="1"/>
          </p:cNvPicPr>
          <p:nvPr/>
        </p:nvPicPr>
        <p:blipFill>
          <a:blip r:embed="rId2"/>
          <a:stretch>
            <a:fillRect/>
          </a:stretch>
        </p:blipFill>
        <p:spPr>
          <a:xfrm>
            <a:off x="720087" y="818916"/>
            <a:ext cx="2868499" cy="5500767"/>
          </a:xfrm>
          <a:prstGeom prst="rect">
            <a:avLst/>
          </a:prstGeom>
        </p:spPr>
      </p:pic>
      <p:pic>
        <p:nvPicPr>
          <p:cNvPr id="11" name="圖片 10">
            <a:extLst>
              <a:ext uri="{FF2B5EF4-FFF2-40B4-BE49-F238E27FC236}">
                <a16:creationId xmlns:a16="http://schemas.microsoft.com/office/drawing/2014/main" id="{0B24E79C-840F-4A41-B07A-81BC9629BBA8}"/>
              </a:ext>
            </a:extLst>
          </p:cNvPr>
          <p:cNvPicPr>
            <a:picLocks noChangeAspect="1"/>
          </p:cNvPicPr>
          <p:nvPr/>
        </p:nvPicPr>
        <p:blipFill>
          <a:blip r:embed="rId3"/>
          <a:stretch>
            <a:fillRect/>
          </a:stretch>
        </p:blipFill>
        <p:spPr>
          <a:xfrm>
            <a:off x="3683939" y="1040901"/>
            <a:ext cx="2868499" cy="5278782"/>
          </a:xfrm>
          <a:prstGeom prst="rect">
            <a:avLst/>
          </a:prstGeom>
        </p:spPr>
      </p:pic>
      <p:pic>
        <p:nvPicPr>
          <p:cNvPr id="13" name="圖片 12">
            <a:extLst>
              <a:ext uri="{FF2B5EF4-FFF2-40B4-BE49-F238E27FC236}">
                <a16:creationId xmlns:a16="http://schemas.microsoft.com/office/drawing/2014/main" id="{1659C8EC-9BDA-4AAB-BB36-FC6FF6D98880}"/>
              </a:ext>
            </a:extLst>
          </p:cNvPr>
          <p:cNvPicPr>
            <a:picLocks noChangeAspect="1"/>
          </p:cNvPicPr>
          <p:nvPr/>
        </p:nvPicPr>
        <p:blipFill>
          <a:blip r:embed="rId4"/>
          <a:stretch>
            <a:fillRect/>
          </a:stretch>
        </p:blipFill>
        <p:spPr>
          <a:xfrm>
            <a:off x="6647791" y="1040901"/>
            <a:ext cx="2806676" cy="5278781"/>
          </a:xfrm>
          <a:prstGeom prst="rect">
            <a:avLst/>
          </a:prstGeom>
        </p:spPr>
      </p:pic>
      <p:pic>
        <p:nvPicPr>
          <p:cNvPr id="15" name="圖片 14">
            <a:extLst>
              <a:ext uri="{FF2B5EF4-FFF2-40B4-BE49-F238E27FC236}">
                <a16:creationId xmlns:a16="http://schemas.microsoft.com/office/drawing/2014/main" id="{E6297292-981D-47F1-B302-AF84C8709DCF}"/>
              </a:ext>
            </a:extLst>
          </p:cNvPr>
          <p:cNvPicPr>
            <a:picLocks noChangeAspect="1"/>
          </p:cNvPicPr>
          <p:nvPr/>
        </p:nvPicPr>
        <p:blipFill>
          <a:blip r:embed="rId5"/>
          <a:stretch>
            <a:fillRect/>
          </a:stretch>
        </p:blipFill>
        <p:spPr>
          <a:xfrm>
            <a:off x="9536770" y="1040901"/>
            <a:ext cx="2655230" cy="529661"/>
          </a:xfrm>
          <a:prstGeom prst="rect">
            <a:avLst/>
          </a:prstGeom>
        </p:spPr>
      </p:pic>
    </p:spTree>
    <p:extLst>
      <p:ext uri="{BB962C8B-B14F-4D97-AF65-F5344CB8AC3E}">
        <p14:creationId xmlns:p14="http://schemas.microsoft.com/office/powerpoint/2010/main" val="20034159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1605607" y="1391787"/>
            <a:ext cx="8816207" cy="3600986"/>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研究動機與目的</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背景知識與相關研究</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背景知識</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人如何感知彩色影像</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000" dirty="0">
                <a:latin typeface="+mj-lt"/>
                <a:ea typeface="標楷體" panose="03000509000000000000" pitchFamily="65" charset="-120"/>
              </a:rPr>
              <a:t>CNN-based Interpretable Model</a:t>
            </a: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文獻回顧</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
        <p:nvSpPr>
          <p:cNvPr id="7" name="文字方塊 6">
            <a:extLst>
              <a:ext uri="{FF2B5EF4-FFF2-40B4-BE49-F238E27FC236}">
                <a16:creationId xmlns:a16="http://schemas.microsoft.com/office/drawing/2014/main" id="{3EE29A46-EDE0-4598-6473-FFC0793DB05A}"/>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E1E00879-98BE-4EEA-A4A0-477CD5030095}"/>
              </a:ext>
            </a:extLst>
          </p:cNvPr>
          <p:cNvSpPr>
            <a:spLocks noGrp="1"/>
          </p:cNvSpPr>
          <p:nvPr>
            <p:ph type="sldNum" sz="quarter" idx="12"/>
          </p:nvPr>
        </p:nvSpPr>
        <p:spPr/>
        <p:txBody>
          <a:bodyPr/>
          <a:lstStyle/>
          <a:p>
            <a:fld id="{E5C60907-9731-46B4-A33D-FDF5DC3BFF3C}" type="slidenum">
              <a:rPr lang="zh-TW" altLang="en-US" smtClean="0"/>
              <a:t>8</a:t>
            </a:fld>
            <a:endParaRPr lang="zh-TW" altLang="en-US"/>
          </a:p>
        </p:txBody>
      </p:sp>
    </p:spTree>
    <p:extLst>
      <p:ext uri="{BB962C8B-B14F-4D97-AF65-F5344CB8AC3E}">
        <p14:creationId xmlns:p14="http://schemas.microsoft.com/office/powerpoint/2010/main" val="27041596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80</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953609" y="643622"/>
            <a:ext cx="6697737" cy="5570756"/>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實驗設計與結果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資料集介紹</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實驗結果</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實驗分析</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對</a:t>
            </a:r>
            <a:r>
              <a:rPr lang="en-US" altLang="zh-TW" sz="2000" dirty="0">
                <a:latin typeface="+mj-lt"/>
                <a:ea typeface="標楷體" panose="03000509000000000000" pitchFamily="65" charset="-120"/>
              </a:rPr>
              <a:t>CIM</a:t>
            </a:r>
            <a:r>
              <a:rPr lang="zh-TW" altLang="en-US" sz="2000" dirty="0">
                <a:latin typeface="標楷體" panose="03000509000000000000" pitchFamily="65" charset="-120"/>
                <a:ea typeface="標楷體" panose="03000509000000000000" pitchFamily="65" charset="-120"/>
              </a:rPr>
              <a:t>之優化效果</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不同色差計算方式</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不同合併方式之比較</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不同濾波器數目之比較</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不同相似度函數之比較</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可解釋性圖片失敗案例分析</a:t>
            </a:r>
            <a:endParaRPr lang="en-US" altLang="zh-TW" sz="2000" dirty="0">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2010446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內容版面配置區 5">
            <a:extLst>
              <a:ext uri="{FF2B5EF4-FFF2-40B4-BE49-F238E27FC236}">
                <a16:creationId xmlns:a16="http://schemas.microsoft.com/office/drawing/2014/main" id="{8CAA1F53-2FC3-452C-BCF9-AAA6A5172513}"/>
              </a:ext>
            </a:extLst>
          </p:cNvPr>
          <p:cNvPicPr>
            <a:picLocks noGrp="1" noChangeAspect="1"/>
          </p:cNvPicPr>
          <p:nvPr>
            <p:ph idx="1"/>
          </p:nvPr>
        </p:nvPicPr>
        <p:blipFill>
          <a:blip r:embed="rId2"/>
          <a:stretch>
            <a:fillRect/>
          </a:stretch>
        </p:blipFill>
        <p:spPr>
          <a:xfrm>
            <a:off x="6112806" y="2413930"/>
            <a:ext cx="5820114" cy="2030139"/>
          </a:xfrm>
        </p:spPr>
      </p:pic>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81</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3464509" y="394571"/>
            <a:ext cx="6135013"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對</a:t>
            </a:r>
            <a:r>
              <a:rPr lang="en-US" altLang="zh-TW" sz="3600" dirty="0">
                <a:latin typeface="+mj-lt"/>
                <a:ea typeface="標楷體" panose="03000509000000000000" pitchFamily="65" charset="-120"/>
              </a:rPr>
              <a:t>CIM</a:t>
            </a:r>
            <a:r>
              <a:rPr lang="zh-TW" altLang="en-US" sz="3600" dirty="0">
                <a:latin typeface="標楷體" panose="03000509000000000000" pitchFamily="65" charset="-120"/>
                <a:ea typeface="標楷體" panose="03000509000000000000" pitchFamily="65" charset="-120"/>
              </a:rPr>
              <a:t>之優化效果</a:t>
            </a:r>
            <a:endParaRPr lang="en-US" altLang="zh-TW" sz="3600" dirty="0">
              <a:latin typeface="標楷體" panose="03000509000000000000" pitchFamily="65" charset="-120"/>
              <a:ea typeface="標楷體" panose="03000509000000000000" pitchFamily="65" charset="-120"/>
            </a:endParaRPr>
          </a:p>
        </p:txBody>
      </p:sp>
      <p:pic>
        <p:nvPicPr>
          <p:cNvPr id="8" name="圖片 7">
            <a:extLst>
              <a:ext uri="{FF2B5EF4-FFF2-40B4-BE49-F238E27FC236}">
                <a16:creationId xmlns:a16="http://schemas.microsoft.com/office/drawing/2014/main" id="{2174F2E5-6A93-47CD-91DB-0FDFF06FDAF7}"/>
              </a:ext>
            </a:extLst>
          </p:cNvPr>
          <p:cNvPicPr>
            <a:picLocks noChangeAspect="1"/>
          </p:cNvPicPr>
          <p:nvPr/>
        </p:nvPicPr>
        <p:blipFill>
          <a:blip r:embed="rId3"/>
          <a:stretch>
            <a:fillRect/>
          </a:stretch>
        </p:blipFill>
        <p:spPr>
          <a:xfrm>
            <a:off x="424950" y="1129393"/>
            <a:ext cx="5442741" cy="5080819"/>
          </a:xfrm>
          <a:prstGeom prst="rect">
            <a:avLst/>
          </a:prstGeom>
        </p:spPr>
      </p:pic>
    </p:spTree>
    <p:extLst>
      <p:ext uri="{BB962C8B-B14F-4D97-AF65-F5344CB8AC3E}">
        <p14:creationId xmlns:p14="http://schemas.microsoft.com/office/powerpoint/2010/main" val="199855824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82</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327154" y="379823"/>
            <a:ext cx="7571303"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不同色差計算方式之比較</a:t>
            </a:r>
            <a:endParaRPr lang="en-US" altLang="zh-TW" sz="3600" dirty="0">
              <a:latin typeface="標楷體" panose="03000509000000000000" pitchFamily="65" charset="-120"/>
              <a:ea typeface="標楷體" panose="03000509000000000000" pitchFamily="65" charset="-120"/>
            </a:endParaRPr>
          </a:p>
        </p:txBody>
      </p:sp>
      <p:pic>
        <p:nvPicPr>
          <p:cNvPr id="8" name="圖片 7">
            <a:extLst>
              <a:ext uri="{FF2B5EF4-FFF2-40B4-BE49-F238E27FC236}">
                <a16:creationId xmlns:a16="http://schemas.microsoft.com/office/drawing/2014/main" id="{0B279B14-CF43-479B-A416-FF9EC72275D3}"/>
              </a:ext>
            </a:extLst>
          </p:cNvPr>
          <p:cNvPicPr>
            <a:picLocks noChangeAspect="1"/>
          </p:cNvPicPr>
          <p:nvPr/>
        </p:nvPicPr>
        <p:blipFill>
          <a:blip r:embed="rId2"/>
          <a:stretch>
            <a:fillRect/>
          </a:stretch>
        </p:blipFill>
        <p:spPr>
          <a:xfrm>
            <a:off x="1804339" y="3620568"/>
            <a:ext cx="4169128" cy="1659354"/>
          </a:xfrm>
          <a:prstGeom prst="rect">
            <a:avLst/>
          </a:prstGeom>
        </p:spPr>
      </p:pic>
      <p:pic>
        <p:nvPicPr>
          <p:cNvPr id="10" name="圖片 9">
            <a:extLst>
              <a:ext uri="{FF2B5EF4-FFF2-40B4-BE49-F238E27FC236}">
                <a16:creationId xmlns:a16="http://schemas.microsoft.com/office/drawing/2014/main" id="{87277441-56F1-4341-85FF-5D65D2B7CA63}"/>
              </a:ext>
            </a:extLst>
          </p:cNvPr>
          <p:cNvPicPr>
            <a:picLocks noChangeAspect="1"/>
          </p:cNvPicPr>
          <p:nvPr/>
        </p:nvPicPr>
        <p:blipFill>
          <a:blip r:embed="rId3"/>
          <a:stretch>
            <a:fillRect/>
          </a:stretch>
        </p:blipFill>
        <p:spPr>
          <a:xfrm>
            <a:off x="1804339" y="1930538"/>
            <a:ext cx="4169128" cy="427367"/>
          </a:xfrm>
          <a:prstGeom prst="rect">
            <a:avLst/>
          </a:prstGeom>
        </p:spPr>
      </p:pic>
      <p:sp>
        <p:nvSpPr>
          <p:cNvPr id="2" name="文字方塊 1">
            <a:extLst>
              <a:ext uri="{FF2B5EF4-FFF2-40B4-BE49-F238E27FC236}">
                <a16:creationId xmlns:a16="http://schemas.microsoft.com/office/drawing/2014/main" id="{01CDEA85-C5BE-4BCD-8ED6-C15F48611B0E}"/>
              </a:ext>
            </a:extLst>
          </p:cNvPr>
          <p:cNvSpPr txBox="1"/>
          <p:nvPr/>
        </p:nvSpPr>
        <p:spPr>
          <a:xfrm>
            <a:off x="3059306" y="2435238"/>
            <a:ext cx="1659194" cy="369332"/>
          </a:xfrm>
          <a:prstGeom prst="rect">
            <a:avLst/>
          </a:prstGeom>
          <a:noFill/>
        </p:spPr>
        <p:txBody>
          <a:bodyPr wrap="square" rtlCol="0">
            <a:spAutoFit/>
          </a:bodyPr>
          <a:lstStyle/>
          <a:p>
            <a:r>
              <a:rPr lang="en-US" altLang="zh-TW" dirty="0"/>
              <a:t>Euclidean </a:t>
            </a:r>
            <a:r>
              <a:rPr lang="zh-TW" altLang="en-US" dirty="0"/>
              <a:t>公式</a:t>
            </a:r>
          </a:p>
        </p:txBody>
      </p:sp>
      <p:sp>
        <p:nvSpPr>
          <p:cNvPr id="12" name="文字方塊 11">
            <a:extLst>
              <a:ext uri="{FF2B5EF4-FFF2-40B4-BE49-F238E27FC236}">
                <a16:creationId xmlns:a16="http://schemas.microsoft.com/office/drawing/2014/main" id="{C1B8B722-651C-4386-80E6-0643BF9477B0}"/>
              </a:ext>
            </a:extLst>
          </p:cNvPr>
          <p:cNvSpPr txBox="1"/>
          <p:nvPr/>
        </p:nvSpPr>
        <p:spPr>
          <a:xfrm>
            <a:off x="2536723" y="5279922"/>
            <a:ext cx="2181777" cy="369332"/>
          </a:xfrm>
          <a:prstGeom prst="rect">
            <a:avLst/>
          </a:prstGeom>
          <a:noFill/>
        </p:spPr>
        <p:txBody>
          <a:bodyPr wrap="square" rtlCol="0">
            <a:spAutoFit/>
          </a:bodyPr>
          <a:lstStyle/>
          <a:p>
            <a:r>
              <a:rPr lang="en-US" altLang="zh-TW" dirty="0"/>
              <a:t>LAB</a:t>
            </a:r>
            <a:r>
              <a:rPr lang="zh-TW" altLang="en-US" dirty="0"/>
              <a:t> </a:t>
            </a:r>
            <a:r>
              <a:rPr lang="en-US" altLang="zh-TW" dirty="0"/>
              <a:t>Euclidean </a:t>
            </a:r>
            <a:r>
              <a:rPr lang="zh-TW" altLang="en-US" dirty="0"/>
              <a:t>公式</a:t>
            </a:r>
          </a:p>
        </p:txBody>
      </p:sp>
      <p:pic>
        <p:nvPicPr>
          <p:cNvPr id="14" name="圖片 13">
            <a:extLst>
              <a:ext uri="{FF2B5EF4-FFF2-40B4-BE49-F238E27FC236}">
                <a16:creationId xmlns:a16="http://schemas.microsoft.com/office/drawing/2014/main" id="{71232B30-BDA3-48A7-B120-E7534BF2FE0E}"/>
              </a:ext>
            </a:extLst>
          </p:cNvPr>
          <p:cNvPicPr>
            <a:picLocks noChangeAspect="1"/>
          </p:cNvPicPr>
          <p:nvPr/>
        </p:nvPicPr>
        <p:blipFill>
          <a:blip r:embed="rId4"/>
          <a:stretch>
            <a:fillRect/>
          </a:stretch>
        </p:blipFill>
        <p:spPr>
          <a:xfrm>
            <a:off x="6970087" y="3231343"/>
            <a:ext cx="4439265" cy="551755"/>
          </a:xfrm>
          <a:prstGeom prst="rect">
            <a:avLst/>
          </a:prstGeom>
        </p:spPr>
      </p:pic>
      <p:sp>
        <p:nvSpPr>
          <p:cNvPr id="15" name="文字方塊 14">
            <a:extLst>
              <a:ext uri="{FF2B5EF4-FFF2-40B4-BE49-F238E27FC236}">
                <a16:creationId xmlns:a16="http://schemas.microsoft.com/office/drawing/2014/main" id="{8E693FCD-6B5C-4B65-83B1-BDEC87DF63E5}"/>
              </a:ext>
            </a:extLst>
          </p:cNvPr>
          <p:cNvSpPr txBox="1"/>
          <p:nvPr/>
        </p:nvSpPr>
        <p:spPr>
          <a:xfrm>
            <a:off x="7974453" y="3783098"/>
            <a:ext cx="2367116" cy="369332"/>
          </a:xfrm>
          <a:prstGeom prst="rect">
            <a:avLst/>
          </a:prstGeom>
          <a:noFill/>
        </p:spPr>
        <p:txBody>
          <a:bodyPr wrap="square" rtlCol="0">
            <a:spAutoFit/>
          </a:bodyPr>
          <a:lstStyle/>
          <a:p>
            <a:r>
              <a:rPr lang="en-US" altLang="zh-TW" dirty="0"/>
              <a:t>Weight Euclidean </a:t>
            </a:r>
            <a:r>
              <a:rPr lang="zh-TW" altLang="en-US" dirty="0"/>
              <a:t>公式</a:t>
            </a:r>
          </a:p>
        </p:txBody>
      </p:sp>
    </p:spTree>
    <p:extLst>
      <p:ext uri="{BB962C8B-B14F-4D97-AF65-F5344CB8AC3E}">
        <p14:creationId xmlns:p14="http://schemas.microsoft.com/office/powerpoint/2010/main" val="341526883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83</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327154" y="379823"/>
            <a:ext cx="7571303"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不同色差計算方式之比較</a:t>
            </a:r>
            <a:endParaRPr lang="en-US" altLang="zh-TW" sz="3600" dirty="0">
              <a:latin typeface="標楷體" panose="03000509000000000000" pitchFamily="65" charset="-120"/>
              <a:ea typeface="標楷體" panose="03000509000000000000" pitchFamily="65" charset="-120"/>
            </a:endParaRPr>
          </a:p>
        </p:txBody>
      </p:sp>
      <p:pic>
        <p:nvPicPr>
          <p:cNvPr id="9" name="圖片 8">
            <a:extLst>
              <a:ext uri="{FF2B5EF4-FFF2-40B4-BE49-F238E27FC236}">
                <a16:creationId xmlns:a16="http://schemas.microsoft.com/office/drawing/2014/main" id="{C945A7D8-B280-4B1B-ABAB-D3AC6FD45855}"/>
              </a:ext>
            </a:extLst>
          </p:cNvPr>
          <p:cNvPicPr>
            <a:picLocks noChangeAspect="1"/>
          </p:cNvPicPr>
          <p:nvPr/>
        </p:nvPicPr>
        <p:blipFill>
          <a:blip r:embed="rId2"/>
          <a:stretch>
            <a:fillRect/>
          </a:stretch>
        </p:blipFill>
        <p:spPr>
          <a:xfrm>
            <a:off x="172838" y="2274081"/>
            <a:ext cx="4014727" cy="2091442"/>
          </a:xfrm>
          <a:prstGeom prst="rect">
            <a:avLst/>
          </a:prstGeom>
        </p:spPr>
      </p:pic>
      <p:pic>
        <p:nvPicPr>
          <p:cNvPr id="11" name="圖片 10">
            <a:extLst>
              <a:ext uri="{FF2B5EF4-FFF2-40B4-BE49-F238E27FC236}">
                <a16:creationId xmlns:a16="http://schemas.microsoft.com/office/drawing/2014/main" id="{053439BA-B6E3-450E-9C12-F6683704BCE5}"/>
              </a:ext>
            </a:extLst>
          </p:cNvPr>
          <p:cNvPicPr>
            <a:picLocks noChangeAspect="1"/>
          </p:cNvPicPr>
          <p:nvPr/>
        </p:nvPicPr>
        <p:blipFill>
          <a:blip r:embed="rId3"/>
          <a:stretch>
            <a:fillRect/>
          </a:stretch>
        </p:blipFill>
        <p:spPr>
          <a:xfrm>
            <a:off x="4346798" y="1026154"/>
            <a:ext cx="3107782" cy="5228303"/>
          </a:xfrm>
          <a:prstGeom prst="rect">
            <a:avLst/>
          </a:prstGeom>
        </p:spPr>
      </p:pic>
      <p:pic>
        <p:nvPicPr>
          <p:cNvPr id="13" name="圖片 12">
            <a:extLst>
              <a:ext uri="{FF2B5EF4-FFF2-40B4-BE49-F238E27FC236}">
                <a16:creationId xmlns:a16="http://schemas.microsoft.com/office/drawing/2014/main" id="{FF46F434-46A9-4B4E-89D2-5C2EE7CA8B31}"/>
              </a:ext>
            </a:extLst>
          </p:cNvPr>
          <p:cNvPicPr>
            <a:picLocks noChangeAspect="1"/>
          </p:cNvPicPr>
          <p:nvPr/>
        </p:nvPicPr>
        <p:blipFill>
          <a:blip r:embed="rId4"/>
          <a:stretch>
            <a:fillRect/>
          </a:stretch>
        </p:blipFill>
        <p:spPr>
          <a:xfrm>
            <a:off x="7865395" y="1070931"/>
            <a:ext cx="3482967" cy="5138748"/>
          </a:xfrm>
          <a:prstGeom prst="rect">
            <a:avLst/>
          </a:prstGeom>
        </p:spPr>
      </p:pic>
    </p:spTree>
    <p:extLst>
      <p:ext uri="{BB962C8B-B14F-4D97-AF65-F5344CB8AC3E}">
        <p14:creationId xmlns:p14="http://schemas.microsoft.com/office/powerpoint/2010/main" val="147766918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84</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772013" y="379822"/>
            <a:ext cx="6647974"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a:t>
            </a:r>
            <a:r>
              <a:rPr lang="zh-TW" altLang="en-US" sz="3600" dirty="0">
                <a:latin typeface="標楷體" panose="03000509000000000000" pitchFamily="65" charset="-120"/>
                <a:ea typeface="標楷體" panose="03000509000000000000" pitchFamily="65" charset="-120"/>
              </a:rPr>
              <a:t>合併</a:t>
            </a:r>
            <a:r>
              <a:rPr lang="zh-TW" altLang="en-US" sz="3600" dirty="0"/>
              <a:t>方式之比較</a:t>
            </a:r>
            <a:endParaRPr lang="en-US" altLang="zh-TW" sz="3600" dirty="0">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01CDEA85-C5BE-4BCD-8ED6-C15F48611B0E}"/>
              </a:ext>
            </a:extLst>
          </p:cNvPr>
          <p:cNvSpPr txBox="1"/>
          <p:nvPr/>
        </p:nvSpPr>
        <p:spPr>
          <a:xfrm>
            <a:off x="1113504" y="4537961"/>
            <a:ext cx="1887794" cy="369332"/>
          </a:xfrm>
          <a:prstGeom prst="rect">
            <a:avLst/>
          </a:prstGeom>
          <a:noFill/>
        </p:spPr>
        <p:txBody>
          <a:bodyPr wrap="square" rtlCol="0">
            <a:spAutoFit/>
          </a:bodyPr>
          <a:lstStyle/>
          <a:p>
            <a:r>
              <a:rPr lang="en-US" altLang="zh-TW" dirty="0"/>
              <a:t>SF22 </a:t>
            </a:r>
            <a:r>
              <a:rPr lang="zh-TW" altLang="en-US" dirty="0"/>
              <a:t>合併示意圖</a:t>
            </a:r>
          </a:p>
        </p:txBody>
      </p:sp>
      <p:sp>
        <p:nvSpPr>
          <p:cNvPr id="12" name="文字方塊 11">
            <a:extLst>
              <a:ext uri="{FF2B5EF4-FFF2-40B4-BE49-F238E27FC236}">
                <a16:creationId xmlns:a16="http://schemas.microsoft.com/office/drawing/2014/main" id="{C1B8B722-651C-4386-80E6-0643BF9477B0}"/>
              </a:ext>
            </a:extLst>
          </p:cNvPr>
          <p:cNvSpPr txBox="1"/>
          <p:nvPr/>
        </p:nvSpPr>
        <p:spPr>
          <a:xfrm>
            <a:off x="5158985" y="4537961"/>
            <a:ext cx="1887795" cy="369332"/>
          </a:xfrm>
          <a:prstGeom prst="rect">
            <a:avLst/>
          </a:prstGeom>
          <a:noFill/>
        </p:spPr>
        <p:txBody>
          <a:bodyPr wrap="square" rtlCol="0">
            <a:spAutoFit/>
          </a:bodyPr>
          <a:lstStyle/>
          <a:p>
            <a:r>
              <a:rPr lang="en-US" altLang="zh-TW" dirty="0"/>
              <a:t>SF31 </a:t>
            </a:r>
            <a:r>
              <a:rPr lang="zh-TW" altLang="en-US" dirty="0"/>
              <a:t>合併示意圖</a:t>
            </a:r>
          </a:p>
        </p:txBody>
      </p:sp>
      <p:sp>
        <p:nvSpPr>
          <p:cNvPr id="15" name="文字方塊 14">
            <a:extLst>
              <a:ext uri="{FF2B5EF4-FFF2-40B4-BE49-F238E27FC236}">
                <a16:creationId xmlns:a16="http://schemas.microsoft.com/office/drawing/2014/main" id="{8E693FCD-6B5C-4B65-83B1-BDEC87DF63E5}"/>
              </a:ext>
            </a:extLst>
          </p:cNvPr>
          <p:cNvSpPr txBox="1"/>
          <p:nvPr/>
        </p:nvSpPr>
        <p:spPr>
          <a:xfrm>
            <a:off x="9204467" y="4537961"/>
            <a:ext cx="1887795" cy="369332"/>
          </a:xfrm>
          <a:prstGeom prst="rect">
            <a:avLst/>
          </a:prstGeom>
          <a:noFill/>
        </p:spPr>
        <p:txBody>
          <a:bodyPr wrap="square" rtlCol="0">
            <a:spAutoFit/>
          </a:bodyPr>
          <a:lstStyle/>
          <a:p>
            <a:r>
              <a:rPr lang="en-US" altLang="zh-TW" dirty="0"/>
              <a:t>SF61 </a:t>
            </a:r>
            <a:r>
              <a:rPr lang="zh-TW" altLang="en-US" dirty="0"/>
              <a:t>合併示意圖</a:t>
            </a:r>
          </a:p>
        </p:txBody>
      </p:sp>
      <p:pic>
        <p:nvPicPr>
          <p:cNvPr id="6" name="圖片 5">
            <a:extLst>
              <a:ext uri="{FF2B5EF4-FFF2-40B4-BE49-F238E27FC236}">
                <a16:creationId xmlns:a16="http://schemas.microsoft.com/office/drawing/2014/main" id="{6A9549E9-6DBA-4C5C-AF53-3FAB7F9C4B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831" y="2507002"/>
            <a:ext cx="3236400" cy="1843996"/>
          </a:xfrm>
          <a:prstGeom prst="rect">
            <a:avLst/>
          </a:prstGeom>
        </p:spPr>
      </p:pic>
      <p:pic>
        <p:nvPicPr>
          <p:cNvPr id="9" name="圖片 8">
            <a:extLst>
              <a:ext uri="{FF2B5EF4-FFF2-40B4-BE49-F238E27FC236}">
                <a16:creationId xmlns:a16="http://schemas.microsoft.com/office/drawing/2014/main" id="{05064176-5D20-4744-A98D-31E4C00677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3063" y="2508847"/>
            <a:ext cx="3236400" cy="1840306"/>
          </a:xfrm>
          <a:prstGeom prst="rect">
            <a:avLst/>
          </a:prstGeom>
        </p:spPr>
      </p:pic>
      <p:pic>
        <p:nvPicPr>
          <p:cNvPr id="11" name="圖片 10">
            <a:extLst>
              <a:ext uri="{FF2B5EF4-FFF2-40B4-BE49-F238E27FC236}">
                <a16:creationId xmlns:a16="http://schemas.microsoft.com/office/drawing/2014/main" id="{2D59EAFD-0B36-49C1-B605-8D7B683B7F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90295" y="2518030"/>
            <a:ext cx="3234873" cy="1821940"/>
          </a:xfrm>
          <a:prstGeom prst="rect">
            <a:avLst/>
          </a:prstGeom>
        </p:spPr>
      </p:pic>
    </p:spTree>
    <p:extLst>
      <p:ext uri="{BB962C8B-B14F-4D97-AF65-F5344CB8AC3E}">
        <p14:creationId xmlns:p14="http://schemas.microsoft.com/office/powerpoint/2010/main" val="24458226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85</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772013" y="379823"/>
            <a:ext cx="6647974"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不同合併方式之比較</a:t>
            </a:r>
            <a:endParaRPr lang="en-US" altLang="zh-TW" sz="3600" dirty="0">
              <a:latin typeface="標楷體" panose="03000509000000000000" pitchFamily="65" charset="-120"/>
              <a:ea typeface="標楷體" panose="03000509000000000000" pitchFamily="65" charset="-120"/>
            </a:endParaRPr>
          </a:p>
        </p:txBody>
      </p:sp>
      <p:pic>
        <p:nvPicPr>
          <p:cNvPr id="9" name="圖片 8">
            <a:extLst>
              <a:ext uri="{FF2B5EF4-FFF2-40B4-BE49-F238E27FC236}">
                <a16:creationId xmlns:a16="http://schemas.microsoft.com/office/drawing/2014/main" id="{C945A7D8-B280-4B1B-ABAB-D3AC6FD4585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28699" y="2383279"/>
            <a:ext cx="3429263" cy="2091442"/>
          </a:xfrm>
          <a:prstGeom prst="rect">
            <a:avLst/>
          </a:prstGeom>
        </p:spPr>
      </p:pic>
      <p:pic>
        <p:nvPicPr>
          <p:cNvPr id="3" name="圖片 2">
            <a:extLst>
              <a:ext uri="{FF2B5EF4-FFF2-40B4-BE49-F238E27FC236}">
                <a16:creationId xmlns:a16="http://schemas.microsoft.com/office/drawing/2014/main" id="{AA01609F-B7DE-4751-BBD0-9A5E0CB640BB}"/>
              </a:ext>
            </a:extLst>
          </p:cNvPr>
          <p:cNvPicPr>
            <a:picLocks noChangeAspect="1"/>
          </p:cNvPicPr>
          <p:nvPr/>
        </p:nvPicPr>
        <p:blipFill>
          <a:blip r:embed="rId3"/>
          <a:stretch>
            <a:fillRect/>
          </a:stretch>
        </p:blipFill>
        <p:spPr>
          <a:xfrm>
            <a:off x="4421863" y="1026154"/>
            <a:ext cx="2318150" cy="3768669"/>
          </a:xfrm>
          <a:prstGeom prst="rect">
            <a:avLst/>
          </a:prstGeom>
        </p:spPr>
      </p:pic>
      <p:pic>
        <p:nvPicPr>
          <p:cNvPr id="6" name="圖片 5">
            <a:extLst>
              <a:ext uri="{FF2B5EF4-FFF2-40B4-BE49-F238E27FC236}">
                <a16:creationId xmlns:a16="http://schemas.microsoft.com/office/drawing/2014/main" id="{7CA5B8D7-7C0D-4B6E-A639-7F721AFA1C53}"/>
              </a:ext>
            </a:extLst>
          </p:cNvPr>
          <p:cNvPicPr>
            <a:picLocks noChangeAspect="1"/>
          </p:cNvPicPr>
          <p:nvPr/>
        </p:nvPicPr>
        <p:blipFill>
          <a:blip r:embed="rId4"/>
          <a:stretch>
            <a:fillRect/>
          </a:stretch>
        </p:blipFill>
        <p:spPr>
          <a:xfrm>
            <a:off x="4421863" y="4794823"/>
            <a:ext cx="2318150" cy="1656786"/>
          </a:xfrm>
          <a:prstGeom prst="rect">
            <a:avLst/>
          </a:prstGeom>
        </p:spPr>
      </p:pic>
      <p:pic>
        <p:nvPicPr>
          <p:cNvPr id="10" name="圖片 9">
            <a:extLst>
              <a:ext uri="{FF2B5EF4-FFF2-40B4-BE49-F238E27FC236}">
                <a16:creationId xmlns:a16="http://schemas.microsoft.com/office/drawing/2014/main" id="{B8EFBD30-0386-4F45-9734-75D3BFA98580}"/>
              </a:ext>
            </a:extLst>
          </p:cNvPr>
          <p:cNvPicPr>
            <a:picLocks noChangeAspect="1"/>
          </p:cNvPicPr>
          <p:nvPr/>
        </p:nvPicPr>
        <p:blipFill>
          <a:blip r:embed="rId5"/>
          <a:stretch>
            <a:fillRect/>
          </a:stretch>
        </p:blipFill>
        <p:spPr>
          <a:xfrm>
            <a:off x="7277859" y="1026153"/>
            <a:ext cx="2338474" cy="3768669"/>
          </a:xfrm>
          <a:prstGeom prst="rect">
            <a:avLst/>
          </a:prstGeom>
        </p:spPr>
      </p:pic>
      <p:pic>
        <p:nvPicPr>
          <p:cNvPr id="14" name="圖片 13">
            <a:extLst>
              <a:ext uri="{FF2B5EF4-FFF2-40B4-BE49-F238E27FC236}">
                <a16:creationId xmlns:a16="http://schemas.microsoft.com/office/drawing/2014/main" id="{1BC59E7D-2A5E-4117-BE00-4C5057B31911}"/>
              </a:ext>
            </a:extLst>
          </p:cNvPr>
          <p:cNvPicPr>
            <a:picLocks noChangeAspect="1"/>
          </p:cNvPicPr>
          <p:nvPr/>
        </p:nvPicPr>
        <p:blipFill>
          <a:blip r:embed="rId6"/>
          <a:stretch>
            <a:fillRect/>
          </a:stretch>
        </p:blipFill>
        <p:spPr>
          <a:xfrm>
            <a:off x="7277859" y="4806098"/>
            <a:ext cx="2296297" cy="1645511"/>
          </a:xfrm>
          <a:prstGeom prst="rect">
            <a:avLst/>
          </a:prstGeom>
        </p:spPr>
      </p:pic>
    </p:spTree>
    <p:extLst>
      <p:ext uri="{BB962C8B-B14F-4D97-AF65-F5344CB8AC3E}">
        <p14:creationId xmlns:p14="http://schemas.microsoft.com/office/powerpoint/2010/main" val="72589365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86</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772013" y="379822"/>
            <a:ext cx="710963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不同濾波器數目之比較</a:t>
            </a:r>
            <a:endParaRPr lang="en-US" altLang="zh-TW" sz="3600" dirty="0">
              <a:latin typeface="標楷體" panose="03000509000000000000" pitchFamily="65" charset="-120"/>
              <a:ea typeface="標楷體" panose="03000509000000000000" pitchFamily="65" charset="-120"/>
            </a:endParaRPr>
          </a:p>
        </p:txBody>
      </p:sp>
      <p:pic>
        <p:nvPicPr>
          <p:cNvPr id="6" name="圖片 5">
            <a:extLst>
              <a:ext uri="{FF2B5EF4-FFF2-40B4-BE49-F238E27FC236}">
                <a16:creationId xmlns:a16="http://schemas.microsoft.com/office/drawing/2014/main" id="{AF0A7F4D-D3E0-47E5-AFC2-81D09C63CD48}"/>
              </a:ext>
            </a:extLst>
          </p:cNvPr>
          <p:cNvPicPr>
            <a:picLocks noChangeAspect="1"/>
          </p:cNvPicPr>
          <p:nvPr/>
        </p:nvPicPr>
        <p:blipFill>
          <a:blip r:embed="rId2"/>
          <a:stretch>
            <a:fillRect/>
          </a:stretch>
        </p:blipFill>
        <p:spPr>
          <a:xfrm>
            <a:off x="2772013" y="3737345"/>
            <a:ext cx="7178282" cy="2620275"/>
          </a:xfrm>
          <a:prstGeom prst="rect">
            <a:avLst/>
          </a:prstGeom>
        </p:spPr>
      </p:pic>
      <p:sp>
        <p:nvSpPr>
          <p:cNvPr id="2" name="文字方塊 1">
            <a:extLst>
              <a:ext uri="{FF2B5EF4-FFF2-40B4-BE49-F238E27FC236}">
                <a16:creationId xmlns:a16="http://schemas.microsoft.com/office/drawing/2014/main" id="{4358ABC2-8274-4295-A85A-472CED4B7F31}"/>
              </a:ext>
            </a:extLst>
          </p:cNvPr>
          <p:cNvSpPr txBox="1"/>
          <p:nvPr/>
        </p:nvSpPr>
        <p:spPr>
          <a:xfrm>
            <a:off x="1707600" y="1229127"/>
            <a:ext cx="9618000" cy="1938992"/>
          </a:xfrm>
          <a:prstGeom prst="rect">
            <a:avLst/>
          </a:prstGeom>
          <a:noFill/>
        </p:spPr>
        <p:txBody>
          <a:bodyPr wrap="square" rtlCol="0">
            <a:spAutoFit/>
          </a:bodyPr>
          <a:lstStyle/>
          <a:p>
            <a:r>
              <a:rPr lang="en-US" altLang="zh-TW" sz="2000" dirty="0"/>
              <a:t>Normal-SFM</a:t>
            </a:r>
            <a:r>
              <a:rPr lang="zh-TW" altLang="en-US" sz="2000" dirty="0"/>
              <a:t>：色彩層數：</a:t>
            </a:r>
            <a:r>
              <a:rPr lang="en-US" altLang="zh-TW" sz="2000" dirty="0"/>
              <a:t>{30, 225, 625} </a:t>
            </a:r>
            <a:r>
              <a:rPr lang="zh-TW" altLang="en-US" sz="2000" dirty="0"/>
              <a:t>輪廓層數</a:t>
            </a:r>
            <a:r>
              <a:rPr lang="en-US" altLang="zh-TW" sz="2000" dirty="0"/>
              <a:t>{70, 625, 1225}</a:t>
            </a:r>
          </a:p>
          <a:p>
            <a:r>
              <a:rPr lang="en-US" altLang="zh-TW" sz="2000" dirty="0"/>
              <a:t>Tiny-SFM</a:t>
            </a:r>
            <a:r>
              <a:rPr lang="zh-TW" altLang="en-US" sz="2000" dirty="0"/>
              <a:t>：色彩層數：</a:t>
            </a:r>
            <a:r>
              <a:rPr lang="en-US" altLang="zh-TW" sz="2000" dirty="0"/>
              <a:t>{30, 100, 225} </a:t>
            </a:r>
            <a:r>
              <a:rPr lang="zh-TW" altLang="en-US" sz="2000" dirty="0"/>
              <a:t>輪廓層數</a:t>
            </a:r>
            <a:r>
              <a:rPr lang="en-US" altLang="zh-TW" sz="2000" dirty="0"/>
              <a:t>{30, 100, 225}</a:t>
            </a:r>
          </a:p>
          <a:p>
            <a:endParaRPr lang="en-US" altLang="zh-TW" sz="2000" dirty="0"/>
          </a:p>
          <a:p>
            <a:pPr marL="342900" indent="-342900">
              <a:buFont typeface="Arial" panose="020B0604020202020204" pitchFamily="34" charset="0"/>
              <a:buChar char="•"/>
            </a:pPr>
            <a:r>
              <a:rPr lang="zh-TW" altLang="en-US" sz="2000" dirty="0"/>
              <a:t>濾波器的數目降低可 以大幅降低訓練所需的時間</a:t>
            </a:r>
            <a:endParaRPr lang="en-US" altLang="zh-TW" sz="2000" dirty="0"/>
          </a:p>
          <a:p>
            <a:pPr marL="342900" indent="-342900">
              <a:buFont typeface="Arial" panose="020B0604020202020204" pitchFamily="34" charset="0"/>
              <a:buChar char="•"/>
            </a:pPr>
            <a:endParaRPr lang="en-US" altLang="zh-TW" sz="2000" dirty="0"/>
          </a:p>
          <a:p>
            <a:pPr marL="342900" indent="-342900">
              <a:buFont typeface="Arial" panose="020B0604020202020204" pitchFamily="34" charset="0"/>
              <a:buChar char="•"/>
            </a:pPr>
            <a:r>
              <a:rPr lang="zh-TW" altLang="en-US" sz="2000" dirty="0"/>
              <a:t>歐式距離對更複雜或是從在位移、旋轉、縮放會需要更多的濾波器學習這些特徵</a:t>
            </a:r>
            <a:endParaRPr lang="en-US" altLang="zh-TW" sz="2000" dirty="0"/>
          </a:p>
        </p:txBody>
      </p:sp>
    </p:spTree>
    <p:extLst>
      <p:ext uri="{BB962C8B-B14F-4D97-AF65-F5344CB8AC3E}">
        <p14:creationId xmlns:p14="http://schemas.microsoft.com/office/powerpoint/2010/main" val="126614535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87</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772013" y="379823"/>
            <a:ext cx="710963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不同相似度函數之比較</a:t>
            </a:r>
            <a:endParaRPr lang="en-US" altLang="zh-TW" sz="3600" dirty="0">
              <a:latin typeface="標楷體" panose="03000509000000000000" pitchFamily="65" charset="-120"/>
              <a:ea typeface="標楷體" panose="03000509000000000000" pitchFamily="65" charset="-120"/>
            </a:endParaRPr>
          </a:p>
        </p:txBody>
      </p:sp>
      <p:pic>
        <p:nvPicPr>
          <p:cNvPr id="11" name="圖片 10">
            <a:extLst>
              <a:ext uri="{FF2B5EF4-FFF2-40B4-BE49-F238E27FC236}">
                <a16:creationId xmlns:a16="http://schemas.microsoft.com/office/drawing/2014/main" id="{6170BD85-06CB-46A5-8260-190B712C40C5}"/>
              </a:ext>
            </a:extLst>
          </p:cNvPr>
          <p:cNvPicPr>
            <a:picLocks noChangeAspect="1"/>
          </p:cNvPicPr>
          <p:nvPr/>
        </p:nvPicPr>
        <p:blipFill>
          <a:blip r:embed="rId2"/>
          <a:stretch>
            <a:fillRect/>
          </a:stretch>
        </p:blipFill>
        <p:spPr>
          <a:xfrm>
            <a:off x="3196665" y="4287855"/>
            <a:ext cx="5798669" cy="1869596"/>
          </a:xfrm>
          <a:prstGeom prst="rect">
            <a:avLst/>
          </a:prstGeom>
        </p:spPr>
      </p:pic>
      <p:pic>
        <p:nvPicPr>
          <p:cNvPr id="13" name="圖片 12">
            <a:extLst>
              <a:ext uri="{FF2B5EF4-FFF2-40B4-BE49-F238E27FC236}">
                <a16:creationId xmlns:a16="http://schemas.microsoft.com/office/drawing/2014/main" id="{81C09A7B-45E0-4338-BAD6-EA6A35295851}"/>
              </a:ext>
            </a:extLst>
          </p:cNvPr>
          <p:cNvPicPr>
            <a:picLocks noChangeAspect="1"/>
          </p:cNvPicPr>
          <p:nvPr/>
        </p:nvPicPr>
        <p:blipFill>
          <a:blip r:embed="rId3"/>
          <a:stretch>
            <a:fillRect/>
          </a:stretch>
        </p:blipFill>
        <p:spPr>
          <a:xfrm>
            <a:off x="6095999" y="2340950"/>
            <a:ext cx="5798669" cy="1088050"/>
          </a:xfrm>
          <a:prstGeom prst="rect">
            <a:avLst/>
          </a:prstGeom>
        </p:spPr>
      </p:pic>
      <p:sp>
        <p:nvSpPr>
          <p:cNvPr id="12" name="文字方塊 11">
            <a:extLst>
              <a:ext uri="{FF2B5EF4-FFF2-40B4-BE49-F238E27FC236}">
                <a16:creationId xmlns:a16="http://schemas.microsoft.com/office/drawing/2014/main" id="{98B07CCB-E55E-4DEB-B67E-1449142FF032}"/>
              </a:ext>
            </a:extLst>
          </p:cNvPr>
          <p:cNvSpPr txBox="1"/>
          <p:nvPr/>
        </p:nvSpPr>
        <p:spPr>
          <a:xfrm>
            <a:off x="8356436" y="3489095"/>
            <a:ext cx="2204884" cy="369332"/>
          </a:xfrm>
          <a:prstGeom prst="rect">
            <a:avLst/>
          </a:prstGeom>
          <a:noFill/>
        </p:spPr>
        <p:txBody>
          <a:bodyPr wrap="square" rtlCol="0">
            <a:spAutoFit/>
          </a:bodyPr>
          <a:lstStyle/>
          <a:p>
            <a:r>
              <a:rPr lang="en-US" altLang="zh-TW" dirty="0"/>
              <a:t>Triangle </a:t>
            </a:r>
            <a:r>
              <a:rPr lang="en-US" altLang="zh-TW" dirty="0" err="1"/>
              <a:t>cReLU</a:t>
            </a:r>
            <a:r>
              <a:rPr lang="en-US" altLang="zh-TW" dirty="0"/>
              <a:t> </a:t>
            </a:r>
            <a:r>
              <a:rPr lang="zh-TW" altLang="en-US" dirty="0"/>
              <a:t>函數</a:t>
            </a:r>
          </a:p>
        </p:txBody>
      </p:sp>
      <p:pic>
        <p:nvPicPr>
          <p:cNvPr id="15" name="圖片 14">
            <a:extLst>
              <a:ext uri="{FF2B5EF4-FFF2-40B4-BE49-F238E27FC236}">
                <a16:creationId xmlns:a16="http://schemas.microsoft.com/office/drawing/2014/main" id="{D5995EE3-A86B-46CD-A875-298B98C9EC75}"/>
              </a:ext>
            </a:extLst>
          </p:cNvPr>
          <p:cNvPicPr>
            <a:picLocks noChangeAspect="1"/>
          </p:cNvPicPr>
          <p:nvPr/>
        </p:nvPicPr>
        <p:blipFill>
          <a:blip r:embed="rId4"/>
          <a:stretch>
            <a:fillRect/>
          </a:stretch>
        </p:blipFill>
        <p:spPr>
          <a:xfrm>
            <a:off x="996992" y="1318402"/>
            <a:ext cx="4128074" cy="746303"/>
          </a:xfrm>
          <a:prstGeom prst="rect">
            <a:avLst/>
          </a:prstGeom>
        </p:spPr>
      </p:pic>
      <p:sp>
        <p:nvSpPr>
          <p:cNvPr id="17" name="十字形 16">
            <a:extLst>
              <a:ext uri="{FF2B5EF4-FFF2-40B4-BE49-F238E27FC236}">
                <a16:creationId xmlns:a16="http://schemas.microsoft.com/office/drawing/2014/main" id="{2F7648B4-4BE9-4F02-942C-026459E15C6F}"/>
              </a:ext>
            </a:extLst>
          </p:cNvPr>
          <p:cNvSpPr/>
          <p:nvPr/>
        </p:nvSpPr>
        <p:spPr>
          <a:xfrm>
            <a:off x="2577233" y="2278865"/>
            <a:ext cx="483057" cy="464336"/>
          </a:xfrm>
          <a:prstGeom prst="plus">
            <a:avLst>
              <a:gd name="adj" fmla="val 4152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TW" altLang="en-US" dirty="0"/>
          </a:p>
        </p:txBody>
      </p:sp>
      <p:pic>
        <p:nvPicPr>
          <p:cNvPr id="18" name="圖片 17">
            <a:extLst>
              <a:ext uri="{FF2B5EF4-FFF2-40B4-BE49-F238E27FC236}">
                <a16:creationId xmlns:a16="http://schemas.microsoft.com/office/drawing/2014/main" id="{575939F4-60D0-48ED-A450-27F24EB70A70}"/>
              </a:ext>
            </a:extLst>
          </p:cNvPr>
          <p:cNvPicPr>
            <a:picLocks noChangeAspect="1"/>
          </p:cNvPicPr>
          <p:nvPr/>
        </p:nvPicPr>
        <p:blipFill>
          <a:blip r:embed="rId5"/>
          <a:stretch>
            <a:fillRect/>
          </a:stretch>
        </p:blipFill>
        <p:spPr>
          <a:xfrm>
            <a:off x="938000" y="2921591"/>
            <a:ext cx="4187066" cy="757123"/>
          </a:xfrm>
          <a:prstGeom prst="rect">
            <a:avLst/>
          </a:prstGeom>
        </p:spPr>
      </p:pic>
      <p:sp>
        <p:nvSpPr>
          <p:cNvPr id="19" name="文字方塊 18">
            <a:extLst>
              <a:ext uri="{FF2B5EF4-FFF2-40B4-BE49-F238E27FC236}">
                <a16:creationId xmlns:a16="http://schemas.microsoft.com/office/drawing/2014/main" id="{8BA9EC81-BACF-42E9-A8D4-F1B54CDB88E1}"/>
              </a:ext>
            </a:extLst>
          </p:cNvPr>
          <p:cNvSpPr txBox="1"/>
          <p:nvPr/>
        </p:nvSpPr>
        <p:spPr>
          <a:xfrm>
            <a:off x="1523021" y="3738810"/>
            <a:ext cx="2497984" cy="369332"/>
          </a:xfrm>
          <a:prstGeom prst="rect">
            <a:avLst/>
          </a:prstGeom>
          <a:noFill/>
        </p:spPr>
        <p:txBody>
          <a:bodyPr wrap="square" rtlCol="0">
            <a:spAutoFit/>
          </a:bodyPr>
          <a:lstStyle/>
          <a:p>
            <a:r>
              <a:rPr lang="zh-TW" altLang="en-US" dirty="0"/>
              <a:t>高斯函數 </a:t>
            </a:r>
            <a:r>
              <a:rPr lang="en-US" altLang="zh-TW" dirty="0"/>
              <a:t>+ </a:t>
            </a:r>
            <a:r>
              <a:rPr lang="en-US" altLang="zh-TW" dirty="0" err="1"/>
              <a:t>cReLU</a:t>
            </a:r>
            <a:r>
              <a:rPr lang="zh-TW" altLang="en-US" dirty="0"/>
              <a:t>函數</a:t>
            </a:r>
          </a:p>
        </p:txBody>
      </p:sp>
    </p:spTree>
    <p:extLst>
      <p:ext uri="{BB962C8B-B14F-4D97-AF65-F5344CB8AC3E}">
        <p14:creationId xmlns:p14="http://schemas.microsoft.com/office/powerpoint/2010/main" val="423684060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F4D5101-6321-4C1C-BACC-6E9D9F7016CF}"/>
              </a:ext>
            </a:extLst>
          </p:cNvPr>
          <p:cNvSpPr>
            <a:spLocks noGrp="1"/>
          </p:cNvSpPr>
          <p:nvPr>
            <p:ph type="sldNum" sz="quarter" idx="12"/>
          </p:nvPr>
        </p:nvSpPr>
        <p:spPr/>
        <p:txBody>
          <a:bodyPr/>
          <a:lstStyle/>
          <a:p>
            <a:fld id="{E5C60907-9731-46B4-A33D-FDF5DC3BFF3C}" type="slidenum">
              <a:rPr lang="zh-TW" altLang="en-US" smtClean="0"/>
              <a:t>88</a:t>
            </a:fld>
            <a:endParaRPr lang="zh-TW" altLang="en-US"/>
          </a:p>
        </p:txBody>
      </p:sp>
      <p:sp>
        <p:nvSpPr>
          <p:cNvPr id="6" name="文字方塊 5">
            <a:extLst>
              <a:ext uri="{FF2B5EF4-FFF2-40B4-BE49-F238E27FC236}">
                <a16:creationId xmlns:a16="http://schemas.microsoft.com/office/drawing/2014/main" id="{C3ADE576-C211-4FA4-ABE6-96699E17090E}"/>
              </a:ext>
            </a:extLst>
          </p:cNvPr>
          <p:cNvSpPr txBox="1"/>
          <p:nvPr/>
        </p:nvSpPr>
        <p:spPr>
          <a:xfrm>
            <a:off x="3464510" y="491583"/>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失敗案例分析</a:t>
            </a:r>
            <a:endParaRPr lang="en-US" altLang="zh-TW" sz="3600" dirty="0">
              <a:latin typeface="標楷體" panose="03000509000000000000" pitchFamily="65" charset="-120"/>
              <a:ea typeface="標楷體" panose="03000509000000000000" pitchFamily="65" charset="-120"/>
            </a:endParaRPr>
          </a:p>
        </p:txBody>
      </p:sp>
      <p:graphicFrame>
        <p:nvGraphicFramePr>
          <p:cNvPr id="7" name="表格 6">
            <a:extLst>
              <a:ext uri="{FF2B5EF4-FFF2-40B4-BE49-F238E27FC236}">
                <a16:creationId xmlns:a16="http://schemas.microsoft.com/office/drawing/2014/main" id="{4B18861C-094A-42B9-8340-14D0B2A70084}"/>
              </a:ext>
            </a:extLst>
          </p:cNvPr>
          <p:cNvGraphicFramePr>
            <a:graphicFrameLocks noGrp="1"/>
          </p:cNvGraphicFramePr>
          <p:nvPr>
            <p:extLst>
              <p:ext uri="{D42A27DB-BD31-4B8C-83A1-F6EECF244321}">
                <p14:modId xmlns:p14="http://schemas.microsoft.com/office/powerpoint/2010/main" val="3729908907"/>
              </p:ext>
            </p:extLst>
          </p:nvPr>
        </p:nvGraphicFramePr>
        <p:xfrm>
          <a:off x="1158337" y="1384299"/>
          <a:ext cx="10200641" cy="4491356"/>
        </p:xfrm>
        <a:graphic>
          <a:graphicData uri="http://schemas.openxmlformats.org/drawingml/2006/table">
            <a:tbl>
              <a:tblPr firstRow="1" bandRow="1">
                <a:tableStyleId>{5C22544A-7EE6-4342-B048-85BDC9FD1C3A}</a:tableStyleId>
              </a:tblPr>
              <a:tblGrid>
                <a:gridCol w="1397351">
                  <a:extLst>
                    <a:ext uri="{9D8B030D-6E8A-4147-A177-3AD203B41FA5}">
                      <a16:colId xmlns:a16="http://schemas.microsoft.com/office/drawing/2014/main" val="2297739104"/>
                    </a:ext>
                  </a:extLst>
                </a:gridCol>
                <a:gridCol w="2132475">
                  <a:extLst>
                    <a:ext uri="{9D8B030D-6E8A-4147-A177-3AD203B41FA5}">
                      <a16:colId xmlns:a16="http://schemas.microsoft.com/office/drawing/2014/main" val="3182821606"/>
                    </a:ext>
                  </a:extLst>
                </a:gridCol>
                <a:gridCol w="2223605">
                  <a:extLst>
                    <a:ext uri="{9D8B030D-6E8A-4147-A177-3AD203B41FA5}">
                      <a16:colId xmlns:a16="http://schemas.microsoft.com/office/drawing/2014/main" val="1704091315"/>
                    </a:ext>
                  </a:extLst>
                </a:gridCol>
                <a:gridCol w="2223605">
                  <a:extLst>
                    <a:ext uri="{9D8B030D-6E8A-4147-A177-3AD203B41FA5}">
                      <a16:colId xmlns:a16="http://schemas.microsoft.com/office/drawing/2014/main" val="3475896407"/>
                    </a:ext>
                  </a:extLst>
                </a:gridCol>
                <a:gridCol w="2223605">
                  <a:extLst>
                    <a:ext uri="{9D8B030D-6E8A-4147-A177-3AD203B41FA5}">
                      <a16:colId xmlns:a16="http://schemas.microsoft.com/office/drawing/2014/main" val="1097604102"/>
                    </a:ext>
                  </a:extLst>
                </a:gridCol>
              </a:tblGrid>
              <a:tr h="405658">
                <a:tc rowSpan="2">
                  <a:txBody>
                    <a:bodyPr/>
                    <a:lstStyle/>
                    <a:p>
                      <a:pPr algn="ctr"/>
                      <a:r>
                        <a:rPr lang="en-US" altLang="zh-TW" dirty="0"/>
                        <a:t>Label</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zh-TW" altLang="en-US" dirty="0">
                          <a:latin typeface="+mj-lt"/>
                        </a:rPr>
                        <a:t>輸入影像</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dirty="0"/>
                        <a:t>輸入影像分割</a:t>
                      </a:r>
                      <a:r>
                        <a:rPr lang="en-US" altLang="zh-TW" dirty="0"/>
                        <a:t>-0</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dirty="0"/>
                        <a:t>輸入影像分割</a:t>
                      </a:r>
                      <a:r>
                        <a:rPr lang="en-US" altLang="zh-TW" dirty="0"/>
                        <a:t>-1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dirty="0"/>
                        <a:t>輸入影像分割</a:t>
                      </a:r>
                      <a:r>
                        <a:rPr lang="en-US" altLang="zh-TW" dirty="0"/>
                        <a:t>-2</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41320327"/>
                  </a:ext>
                </a:extLst>
              </a:tr>
              <a:tr h="405658">
                <a:tc vMerge="1">
                  <a:txBody>
                    <a:bodyPr/>
                    <a:lstStyle/>
                    <a:p>
                      <a:endParaRPr lang="zh-TW" altLang="en-US" dirty="0"/>
                    </a:p>
                  </a:txBody>
                  <a:tcPr/>
                </a:tc>
                <a:tc vMerge="1">
                  <a:txBody>
                    <a:bodyPr/>
                    <a:lstStyle/>
                    <a:p>
                      <a:endParaRPr lang="zh-TW" altLang="en-US" dirty="0"/>
                    </a:p>
                  </a:txBody>
                  <a:tcPr/>
                </a:tc>
                <a:tc>
                  <a:txBody>
                    <a:bodyPr/>
                    <a:lstStyle/>
                    <a:p>
                      <a:pPr algn="ctr"/>
                      <a:r>
                        <a:rPr lang="en-US" altLang="zh-TW" sz="1800" b="1" kern="1200" dirty="0">
                          <a:solidFill>
                            <a:schemeClr val="lt1"/>
                          </a:solidFill>
                          <a:latin typeface="+mn-lt"/>
                          <a:ea typeface="+mn-ea"/>
                          <a:cs typeface="+mn-cs"/>
                        </a:rPr>
                        <a:t>RM-CI-Color-0</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RM-CI-Color-1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RM-CI-Color-2</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2144413325"/>
                  </a:ext>
                </a:extLst>
              </a:tr>
              <a:tr h="1840020">
                <a:tc rowSpan="2">
                  <a:txBody>
                    <a:bodyPr/>
                    <a:lstStyle/>
                    <a:p>
                      <a:pPr algn="ctr"/>
                      <a:r>
                        <a:rPr lang="en-US" altLang="zh-TW" dirty="0"/>
                        <a:t>Red 1</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05993614"/>
                  </a:ext>
                </a:extLst>
              </a:tr>
              <a:tr h="1840020">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2381613"/>
                  </a:ext>
                </a:extLst>
              </a:tr>
            </a:tbl>
          </a:graphicData>
        </a:graphic>
      </p:graphicFrame>
      <p:pic>
        <p:nvPicPr>
          <p:cNvPr id="9" name="圖片 8">
            <a:extLst>
              <a:ext uri="{FF2B5EF4-FFF2-40B4-BE49-F238E27FC236}">
                <a16:creationId xmlns:a16="http://schemas.microsoft.com/office/drawing/2014/main" id="{2A9429CD-A02F-44DF-9747-79313087C0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8543" y="3201923"/>
            <a:ext cx="1613917" cy="1613917"/>
          </a:xfrm>
          <a:prstGeom prst="rect">
            <a:avLst/>
          </a:prstGeom>
        </p:spPr>
      </p:pic>
      <p:pic>
        <p:nvPicPr>
          <p:cNvPr id="11" name="圖片 10">
            <a:extLst>
              <a:ext uri="{FF2B5EF4-FFF2-40B4-BE49-F238E27FC236}">
                <a16:creationId xmlns:a16="http://schemas.microsoft.com/office/drawing/2014/main" id="{EBA1B325-DC6C-48CD-889C-C7DA50C594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8903" y="2253992"/>
            <a:ext cx="1613917" cy="1606142"/>
          </a:xfrm>
          <a:prstGeom prst="rect">
            <a:avLst/>
          </a:prstGeom>
        </p:spPr>
      </p:pic>
      <p:pic>
        <p:nvPicPr>
          <p:cNvPr id="13" name="圖片 12">
            <a:extLst>
              <a:ext uri="{FF2B5EF4-FFF2-40B4-BE49-F238E27FC236}">
                <a16:creationId xmlns:a16="http://schemas.microsoft.com/office/drawing/2014/main" id="{473C38AD-9266-4C3C-A8DD-7B3E9B315A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03819" y="2253992"/>
            <a:ext cx="1613917" cy="1607513"/>
          </a:xfrm>
          <a:prstGeom prst="rect">
            <a:avLst/>
          </a:prstGeom>
        </p:spPr>
      </p:pic>
      <p:pic>
        <p:nvPicPr>
          <p:cNvPr id="15" name="圖片 14">
            <a:extLst>
              <a:ext uri="{FF2B5EF4-FFF2-40B4-BE49-F238E27FC236}">
                <a16:creationId xmlns:a16="http://schemas.microsoft.com/office/drawing/2014/main" id="{905ADF24-2C9D-45E0-88C5-DB1AED8F3A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95498" y="2273650"/>
            <a:ext cx="1438165" cy="1613917"/>
          </a:xfrm>
          <a:prstGeom prst="rect">
            <a:avLst/>
          </a:prstGeom>
        </p:spPr>
      </p:pic>
      <p:pic>
        <p:nvPicPr>
          <p:cNvPr id="17" name="圖片 16">
            <a:extLst>
              <a:ext uri="{FF2B5EF4-FFF2-40B4-BE49-F238E27FC236}">
                <a16:creationId xmlns:a16="http://schemas.microsoft.com/office/drawing/2014/main" id="{7EA8F871-A2B2-46DA-80EE-7411BDE9C93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8903" y="4106519"/>
            <a:ext cx="1613917" cy="1606142"/>
          </a:xfrm>
          <a:prstGeom prst="rect">
            <a:avLst/>
          </a:prstGeom>
        </p:spPr>
      </p:pic>
      <p:pic>
        <p:nvPicPr>
          <p:cNvPr id="19" name="圖片 18">
            <a:extLst>
              <a:ext uri="{FF2B5EF4-FFF2-40B4-BE49-F238E27FC236}">
                <a16:creationId xmlns:a16="http://schemas.microsoft.com/office/drawing/2014/main" id="{423B7402-18AE-472D-9C98-D7969B8AA53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03819" y="4106519"/>
            <a:ext cx="1613917" cy="1607513"/>
          </a:xfrm>
          <a:prstGeom prst="rect">
            <a:avLst/>
          </a:prstGeom>
        </p:spPr>
      </p:pic>
      <p:pic>
        <p:nvPicPr>
          <p:cNvPr id="21" name="圖片 20">
            <a:extLst>
              <a:ext uri="{FF2B5EF4-FFF2-40B4-BE49-F238E27FC236}">
                <a16:creationId xmlns:a16="http://schemas.microsoft.com/office/drawing/2014/main" id="{8F729154-9DAD-4090-A6DB-E8DDA975E38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595498" y="4141898"/>
            <a:ext cx="1438165" cy="1613917"/>
          </a:xfrm>
          <a:prstGeom prst="rect">
            <a:avLst/>
          </a:prstGeom>
        </p:spPr>
      </p:pic>
    </p:spTree>
    <p:extLst>
      <p:ext uri="{BB962C8B-B14F-4D97-AF65-F5344CB8AC3E}">
        <p14:creationId xmlns:p14="http://schemas.microsoft.com/office/powerpoint/2010/main" val="129437092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F4D5101-6321-4C1C-BACC-6E9D9F7016CF}"/>
              </a:ext>
            </a:extLst>
          </p:cNvPr>
          <p:cNvSpPr>
            <a:spLocks noGrp="1"/>
          </p:cNvSpPr>
          <p:nvPr>
            <p:ph type="sldNum" sz="quarter" idx="12"/>
          </p:nvPr>
        </p:nvSpPr>
        <p:spPr/>
        <p:txBody>
          <a:bodyPr/>
          <a:lstStyle/>
          <a:p>
            <a:fld id="{E5C60907-9731-46B4-A33D-FDF5DC3BFF3C}" type="slidenum">
              <a:rPr lang="zh-TW" altLang="en-US" smtClean="0"/>
              <a:t>89</a:t>
            </a:fld>
            <a:endParaRPr lang="zh-TW" altLang="en-US"/>
          </a:p>
        </p:txBody>
      </p:sp>
      <p:sp>
        <p:nvSpPr>
          <p:cNvPr id="6" name="文字方塊 5">
            <a:extLst>
              <a:ext uri="{FF2B5EF4-FFF2-40B4-BE49-F238E27FC236}">
                <a16:creationId xmlns:a16="http://schemas.microsoft.com/office/drawing/2014/main" id="{C3ADE576-C211-4FA4-ABE6-96699E17090E}"/>
              </a:ext>
            </a:extLst>
          </p:cNvPr>
          <p:cNvSpPr txBox="1"/>
          <p:nvPr/>
        </p:nvSpPr>
        <p:spPr>
          <a:xfrm>
            <a:off x="3464510" y="491583"/>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失敗案例分析</a:t>
            </a:r>
            <a:endParaRPr lang="en-US" altLang="zh-TW" sz="3600" dirty="0">
              <a:latin typeface="標楷體" panose="03000509000000000000" pitchFamily="65" charset="-120"/>
              <a:ea typeface="標楷體" panose="03000509000000000000" pitchFamily="65" charset="-120"/>
            </a:endParaRPr>
          </a:p>
        </p:txBody>
      </p:sp>
      <p:graphicFrame>
        <p:nvGraphicFramePr>
          <p:cNvPr id="7" name="表格 6">
            <a:extLst>
              <a:ext uri="{FF2B5EF4-FFF2-40B4-BE49-F238E27FC236}">
                <a16:creationId xmlns:a16="http://schemas.microsoft.com/office/drawing/2014/main" id="{4B18861C-094A-42B9-8340-14D0B2A70084}"/>
              </a:ext>
            </a:extLst>
          </p:cNvPr>
          <p:cNvGraphicFramePr>
            <a:graphicFrameLocks noGrp="1"/>
          </p:cNvGraphicFramePr>
          <p:nvPr>
            <p:extLst>
              <p:ext uri="{D42A27DB-BD31-4B8C-83A1-F6EECF244321}">
                <p14:modId xmlns:p14="http://schemas.microsoft.com/office/powerpoint/2010/main" val="1128227531"/>
              </p:ext>
            </p:extLst>
          </p:nvPr>
        </p:nvGraphicFramePr>
        <p:xfrm>
          <a:off x="1158337" y="1384299"/>
          <a:ext cx="10200641" cy="4491356"/>
        </p:xfrm>
        <a:graphic>
          <a:graphicData uri="http://schemas.openxmlformats.org/drawingml/2006/table">
            <a:tbl>
              <a:tblPr firstRow="1" bandRow="1">
                <a:tableStyleId>{5C22544A-7EE6-4342-B048-85BDC9FD1C3A}</a:tableStyleId>
              </a:tblPr>
              <a:tblGrid>
                <a:gridCol w="1397351">
                  <a:extLst>
                    <a:ext uri="{9D8B030D-6E8A-4147-A177-3AD203B41FA5}">
                      <a16:colId xmlns:a16="http://schemas.microsoft.com/office/drawing/2014/main" val="2297739104"/>
                    </a:ext>
                  </a:extLst>
                </a:gridCol>
                <a:gridCol w="2132475">
                  <a:extLst>
                    <a:ext uri="{9D8B030D-6E8A-4147-A177-3AD203B41FA5}">
                      <a16:colId xmlns:a16="http://schemas.microsoft.com/office/drawing/2014/main" val="3182821606"/>
                    </a:ext>
                  </a:extLst>
                </a:gridCol>
                <a:gridCol w="2223605">
                  <a:extLst>
                    <a:ext uri="{9D8B030D-6E8A-4147-A177-3AD203B41FA5}">
                      <a16:colId xmlns:a16="http://schemas.microsoft.com/office/drawing/2014/main" val="1704091315"/>
                    </a:ext>
                  </a:extLst>
                </a:gridCol>
                <a:gridCol w="2223605">
                  <a:extLst>
                    <a:ext uri="{9D8B030D-6E8A-4147-A177-3AD203B41FA5}">
                      <a16:colId xmlns:a16="http://schemas.microsoft.com/office/drawing/2014/main" val="3475896407"/>
                    </a:ext>
                  </a:extLst>
                </a:gridCol>
                <a:gridCol w="2223605">
                  <a:extLst>
                    <a:ext uri="{9D8B030D-6E8A-4147-A177-3AD203B41FA5}">
                      <a16:colId xmlns:a16="http://schemas.microsoft.com/office/drawing/2014/main" val="1097604102"/>
                    </a:ext>
                  </a:extLst>
                </a:gridCol>
              </a:tblGrid>
              <a:tr h="405658">
                <a:tc rowSpan="2">
                  <a:txBody>
                    <a:bodyPr/>
                    <a:lstStyle/>
                    <a:p>
                      <a:pPr algn="ctr"/>
                      <a:r>
                        <a:rPr lang="en-US" altLang="zh-TW" dirty="0"/>
                        <a:t>Label</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zh-TW" altLang="en-US" dirty="0">
                          <a:latin typeface="+mj-lt"/>
                        </a:rPr>
                        <a:t>輸入影像</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dirty="0"/>
                        <a:t>輸入影像分割</a:t>
                      </a:r>
                      <a:r>
                        <a:rPr lang="en-US" altLang="zh-TW" dirty="0"/>
                        <a:t>-0</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dirty="0"/>
                        <a:t>輸入影像分割</a:t>
                      </a:r>
                      <a:r>
                        <a:rPr lang="en-US" altLang="zh-TW" dirty="0"/>
                        <a:t>-1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dirty="0"/>
                        <a:t>輸入影像分割</a:t>
                      </a:r>
                      <a:r>
                        <a:rPr lang="en-US" altLang="zh-TW" dirty="0"/>
                        <a:t>-2</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41320327"/>
                  </a:ext>
                </a:extLst>
              </a:tr>
              <a:tr h="405658">
                <a:tc vMerge="1">
                  <a:txBody>
                    <a:bodyPr/>
                    <a:lstStyle/>
                    <a:p>
                      <a:endParaRPr lang="zh-TW" altLang="en-US" dirty="0"/>
                    </a:p>
                  </a:txBody>
                  <a:tcPr/>
                </a:tc>
                <a:tc vMerge="1">
                  <a:txBody>
                    <a:bodyPr/>
                    <a:lstStyle/>
                    <a:p>
                      <a:endParaRPr lang="zh-TW" altLang="en-US" dirty="0"/>
                    </a:p>
                  </a:txBody>
                  <a:tcPr/>
                </a:tc>
                <a:tc>
                  <a:txBody>
                    <a:bodyPr/>
                    <a:lstStyle/>
                    <a:p>
                      <a:pPr algn="ctr"/>
                      <a:r>
                        <a:rPr lang="en-US" altLang="zh-TW" sz="1800" b="1" kern="1200" dirty="0">
                          <a:solidFill>
                            <a:schemeClr val="lt1"/>
                          </a:solidFill>
                          <a:latin typeface="+mn-lt"/>
                          <a:ea typeface="+mn-ea"/>
                          <a:cs typeface="+mn-cs"/>
                        </a:rPr>
                        <a:t>RM-CI-Color-0</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RM-CI-Color-1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RM-CI-Color-2</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2144413325"/>
                  </a:ext>
                </a:extLst>
              </a:tr>
              <a:tr h="1840020">
                <a:tc rowSpan="2">
                  <a:txBody>
                    <a:bodyPr/>
                    <a:lstStyle/>
                    <a:p>
                      <a:pPr algn="ctr"/>
                      <a:r>
                        <a:rPr lang="en-US" altLang="zh-TW" dirty="0"/>
                        <a:t>Green 5</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05993614"/>
                  </a:ext>
                </a:extLst>
              </a:tr>
              <a:tr h="1840020">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2381613"/>
                  </a:ext>
                </a:extLst>
              </a:tr>
            </a:tbl>
          </a:graphicData>
        </a:graphic>
      </p:graphicFrame>
      <p:pic>
        <p:nvPicPr>
          <p:cNvPr id="8" name="圖片 7">
            <a:extLst>
              <a:ext uri="{FF2B5EF4-FFF2-40B4-BE49-F238E27FC236}">
                <a16:creationId xmlns:a16="http://schemas.microsoft.com/office/drawing/2014/main" id="{FFDBD870-CD64-447C-8531-78885A9AD0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55103" y="2409227"/>
            <a:ext cx="1402747" cy="1395989"/>
          </a:xfrm>
          <a:prstGeom prst="rect">
            <a:avLst/>
          </a:prstGeom>
        </p:spPr>
      </p:pic>
      <p:pic>
        <p:nvPicPr>
          <p:cNvPr id="22" name="圖片 21">
            <a:extLst>
              <a:ext uri="{FF2B5EF4-FFF2-40B4-BE49-F238E27FC236}">
                <a16:creationId xmlns:a16="http://schemas.microsoft.com/office/drawing/2014/main" id="{E69E2309-AC4A-499A-B66F-F12F27499A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5103" y="4212331"/>
            <a:ext cx="1402747" cy="1395989"/>
          </a:xfrm>
          <a:prstGeom prst="rect">
            <a:avLst/>
          </a:prstGeom>
        </p:spPr>
      </p:pic>
      <p:pic>
        <p:nvPicPr>
          <p:cNvPr id="24" name="圖片 23">
            <a:extLst>
              <a:ext uri="{FF2B5EF4-FFF2-40B4-BE49-F238E27FC236}">
                <a16:creationId xmlns:a16="http://schemas.microsoft.com/office/drawing/2014/main" id="{289D9C46-8A33-4E94-A8D3-FFC17A523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25938" y="4212331"/>
            <a:ext cx="1401551" cy="1395989"/>
          </a:xfrm>
          <a:prstGeom prst="rect">
            <a:avLst/>
          </a:prstGeom>
        </p:spPr>
      </p:pic>
      <p:pic>
        <p:nvPicPr>
          <p:cNvPr id="26" name="圖片 25">
            <a:extLst>
              <a:ext uri="{FF2B5EF4-FFF2-40B4-BE49-F238E27FC236}">
                <a16:creationId xmlns:a16="http://schemas.microsoft.com/office/drawing/2014/main" id="{8FCFA8A7-527A-4493-B2B3-87FC9AA06C7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32713" y="4212331"/>
            <a:ext cx="1291752" cy="1449612"/>
          </a:xfrm>
          <a:prstGeom prst="rect">
            <a:avLst/>
          </a:prstGeom>
        </p:spPr>
      </p:pic>
      <p:pic>
        <p:nvPicPr>
          <p:cNvPr id="30" name="圖片 29">
            <a:extLst>
              <a:ext uri="{FF2B5EF4-FFF2-40B4-BE49-F238E27FC236}">
                <a16:creationId xmlns:a16="http://schemas.microsoft.com/office/drawing/2014/main" id="{F8AF7CD8-93C0-4D36-80EC-CEB878155A8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24741" y="2409227"/>
            <a:ext cx="1402748" cy="1397181"/>
          </a:xfrm>
          <a:prstGeom prst="rect">
            <a:avLst/>
          </a:prstGeom>
        </p:spPr>
      </p:pic>
      <p:pic>
        <p:nvPicPr>
          <p:cNvPr id="32" name="圖片 31">
            <a:extLst>
              <a:ext uri="{FF2B5EF4-FFF2-40B4-BE49-F238E27FC236}">
                <a16:creationId xmlns:a16="http://schemas.microsoft.com/office/drawing/2014/main" id="{99798C40-B7DA-472D-8E6A-6A5BC27CAF0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09039" y="2356275"/>
            <a:ext cx="1291154" cy="1448941"/>
          </a:xfrm>
          <a:prstGeom prst="rect">
            <a:avLst/>
          </a:prstGeom>
        </p:spPr>
      </p:pic>
      <p:pic>
        <p:nvPicPr>
          <p:cNvPr id="34" name="圖片 33">
            <a:extLst>
              <a:ext uri="{FF2B5EF4-FFF2-40B4-BE49-F238E27FC236}">
                <a16:creationId xmlns:a16="http://schemas.microsoft.com/office/drawing/2014/main" id="{866A08A6-6F87-436B-9B25-2FF7F5D93F6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46697" y="3250538"/>
            <a:ext cx="1519563" cy="1519563"/>
          </a:xfrm>
          <a:prstGeom prst="rect">
            <a:avLst/>
          </a:prstGeom>
        </p:spPr>
      </p:pic>
    </p:spTree>
    <p:extLst>
      <p:ext uri="{BB962C8B-B14F-4D97-AF65-F5344CB8AC3E}">
        <p14:creationId xmlns:p14="http://schemas.microsoft.com/office/powerpoint/2010/main" val="4287174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926175" y="382710"/>
            <a:ext cx="4339650"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人如何感知彩色影像</a:t>
            </a:r>
          </a:p>
        </p:txBody>
      </p:sp>
      <p:sp>
        <p:nvSpPr>
          <p:cNvPr id="2" name="文字方塊 1">
            <a:extLst>
              <a:ext uri="{FF2B5EF4-FFF2-40B4-BE49-F238E27FC236}">
                <a16:creationId xmlns:a16="http://schemas.microsoft.com/office/drawing/2014/main" id="{61EDE1BB-7398-E012-A3B9-B2350876A379}"/>
              </a:ext>
            </a:extLst>
          </p:cNvPr>
          <p:cNvSpPr txBox="1"/>
          <p:nvPr/>
        </p:nvSpPr>
        <p:spPr>
          <a:xfrm>
            <a:off x="1249085" y="1424968"/>
            <a:ext cx="10395108" cy="1200329"/>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根據</a:t>
            </a:r>
            <a:r>
              <a:rPr lang="en-US" altLang="zh-TW" sz="2400" dirty="0"/>
              <a:t>《Neuroscience》[6] </a:t>
            </a:r>
            <a:r>
              <a:rPr lang="zh-TW" altLang="en-US" sz="2400" dirty="0"/>
              <a:t>所介紹，彩色影像在主要視覺路徑</a:t>
            </a:r>
            <a:r>
              <a:rPr lang="en-US" altLang="zh-TW" sz="2400" dirty="0"/>
              <a:t>(Central Visual Pathway) </a:t>
            </a:r>
            <a:r>
              <a:rPr lang="zh-TW" altLang="en-US" sz="2400" dirty="0"/>
              <a:t>會經過的部位總共可以分為三個重要部位：視網膜 </a:t>
            </a:r>
            <a:r>
              <a:rPr lang="en-US" altLang="zh-TW" sz="2400" dirty="0"/>
              <a:t>(Retina)</a:t>
            </a:r>
            <a:r>
              <a:rPr lang="zh-TW" altLang="en-US" sz="2400" dirty="0"/>
              <a:t>、外側膝狀體 </a:t>
            </a:r>
            <a:r>
              <a:rPr lang="en-US" altLang="zh-TW" sz="2400" dirty="0"/>
              <a:t>(</a:t>
            </a:r>
            <a:r>
              <a:rPr lang="zh-TW" altLang="en-US" sz="2400" dirty="0"/>
              <a:t>外膝體，</a:t>
            </a:r>
            <a:r>
              <a:rPr lang="en-US" altLang="zh-TW" sz="2400" dirty="0"/>
              <a:t>Lateral Geniculate Nucleus)</a:t>
            </a:r>
            <a:r>
              <a:rPr lang="zh-TW" altLang="en-US" sz="2400" dirty="0"/>
              <a:t>、視覺皮層 </a:t>
            </a:r>
            <a:r>
              <a:rPr lang="en-US" altLang="zh-TW" sz="2400" dirty="0"/>
              <a:t>(Visual Cortex)</a:t>
            </a:r>
            <a:endParaRPr lang="zh-TW" altLang="en-US"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15984FFA-CE73-40DD-BB8C-C18A4FD85559}"/>
              </a:ext>
            </a:extLst>
          </p:cNvPr>
          <p:cNvSpPr>
            <a:spLocks noGrp="1"/>
          </p:cNvSpPr>
          <p:nvPr>
            <p:ph type="sldNum" sz="quarter" idx="12"/>
          </p:nvPr>
        </p:nvSpPr>
        <p:spPr/>
        <p:txBody>
          <a:bodyPr/>
          <a:lstStyle/>
          <a:p>
            <a:fld id="{E5C60907-9731-46B4-A33D-FDF5DC3BFF3C}" type="slidenum">
              <a:rPr lang="zh-TW" altLang="en-US" smtClean="0"/>
              <a:t>9</a:t>
            </a:fld>
            <a:endParaRPr lang="zh-TW" altLang="en-US"/>
          </a:p>
        </p:txBody>
      </p:sp>
      <p:pic>
        <p:nvPicPr>
          <p:cNvPr id="6" name="圖片 5">
            <a:extLst>
              <a:ext uri="{FF2B5EF4-FFF2-40B4-BE49-F238E27FC236}">
                <a16:creationId xmlns:a16="http://schemas.microsoft.com/office/drawing/2014/main" id="{476AF097-7B2A-4E05-8057-6BBF536D9F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2929" y="2725159"/>
            <a:ext cx="5038636" cy="3532598"/>
          </a:xfrm>
          <a:prstGeom prst="rect">
            <a:avLst/>
          </a:prstGeom>
        </p:spPr>
      </p:pic>
      <p:sp>
        <p:nvSpPr>
          <p:cNvPr id="7" name="矩形 6">
            <a:extLst>
              <a:ext uri="{FF2B5EF4-FFF2-40B4-BE49-F238E27FC236}">
                <a16:creationId xmlns:a16="http://schemas.microsoft.com/office/drawing/2014/main" id="{2EA7EA40-AC03-4AC6-A089-E1F28CDA03B4}"/>
              </a:ext>
            </a:extLst>
          </p:cNvPr>
          <p:cNvSpPr/>
          <p:nvPr/>
        </p:nvSpPr>
        <p:spPr>
          <a:xfrm>
            <a:off x="3509681" y="5647764"/>
            <a:ext cx="847165" cy="36979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8">
            <a:extLst>
              <a:ext uri="{FF2B5EF4-FFF2-40B4-BE49-F238E27FC236}">
                <a16:creationId xmlns:a16="http://schemas.microsoft.com/office/drawing/2014/main" id="{865698D2-4E31-441C-B3AC-30F250600C47}"/>
              </a:ext>
            </a:extLst>
          </p:cNvPr>
          <p:cNvSpPr/>
          <p:nvPr/>
        </p:nvSpPr>
        <p:spPr>
          <a:xfrm>
            <a:off x="3509682" y="4336816"/>
            <a:ext cx="705972" cy="43016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8162469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90</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511314" y="1874728"/>
            <a:ext cx="6697737" cy="3108543"/>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實驗設計與結果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結論與未來展望</a:t>
            </a:r>
            <a:endParaRPr lang="en-US" altLang="zh-TW" sz="2800" dirty="0">
              <a:latin typeface="標楷體" panose="03000509000000000000" pitchFamily="65" charset="-120"/>
              <a:ea typeface="標楷體" panose="03000509000000000000" pitchFamily="65" charset="-120"/>
            </a:endParaRPr>
          </a:p>
          <a:p>
            <a:pPr marL="1028700" marR="0" lvl="1" indent="-571500" algn="l" defTabSz="914400" rtl="0" eaLnBrk="1" fontAlgn="auto" latinLnBrk="0" hangingPunct="1">
              <a:lnSpc>
                <a:spcPct val="100000"/>
              </a:lnSpc>
              <a:spcBef>
                <a:spcPts val="0"/>
              </a:spcBef>
              <a:spcAft>
                <a:spcPts val="0"/>
              </a:spcAft>
              <a:buClrTx/>
              <a:buSzTx/>
              <a:buFont typeface="標楷體" panose="03000509000000000000" pitchFamily="65" charset="-120"/>
              <a:buChar char="–"/>
              <a:tabLst/>
              <a:defRPr/>
            </a:pPr>
            <a:r>
              <a:rPr kumimoji="0" lang="zh-TW" altLang="en-US" sz="2800" b="0" i="0" u="none" strike="noStrike" kern="1200" cap="none" spc="0" normalizeH="0" baseline="0" noProof="0" dirty="0">
                <a:ln>
                  <a:noFill/>
                </a:ln>
                <a:effectLst/>
                <a:uLnTx/>
                <a:uFillTx/>
                <a:latin typeface="標楷體" panose="03000509000000000000" pitchFamily="65" charset="-120"/>
                <a:ea typeface="標楷體" panose="03000509000000000000" pitchFamily="65" charset="-120"/>
                <a:cs typeface="+mn-cs"/>
              </a:rPr>
              <a:t>結論</a:t>
            </a:r>
            <a:endParaRPr kumimoji="0" lang="en-US" altLang="zh-TW" sz="2800" b="0" i="0" u="none" strike="noStrike" kern="1200" cap="none" spc="0" normalizeH="0" baseline="0" noProof="0" dirty="0">
              <a:ln>
                <a:noFill/>
              </a:ln>
              <a:effectLst/>
              <a:uLnTx/>
              <a:uFillTx/>
              <a:latin typeface="標楷體" panose="03000509000000000000" pitchFamily="65" charset="-120"/>
              <a:ea typeface="標楷體" panose="03000509000000000000" pitchFamily="65" charset="-120"/>
              <a:cs typeface="+mn-cs"/>
            </a:endParaRPr>
          </a:p>
          <a:p>
            <a:pPr marL="1028700" marR="0" lvl="1" indent="-571500" algn="l" defTabSz="914400" rtl="0" eaLnBrk="1" fontAlgn="auto" latinLnBrk="0" hangingPunct="1">
              <a:lnSpc>
                <a:spcPct val="100000"/>
              </a:lnSpc>
              <a:spcBef>
                <a:spcPts val="0"/>
              </a:spcBef>
              <a:spcAft>
                <a:spcPts val="0"/>
              </a:spcAft>
              <a:buClrTx/>
              <a:buSzTx/>
              <a:buFont typeface="標楷體" panose="03000509000000000000" pitchFamily="65" charset="-120"/>
              <a:buChar char="–"/>
              <a:tabLst/>
              <a:defRPr/>
            </a:pPr>
            <a:r>
              <a:rPr lang="zh-TW" altLang="en-US" sz="2800" dirty="0">
                <a:latin typeface="標楷體" panose="03000509000000000000" pitchFamily="65" charset="-120"/>
                <a:ea typeface="標楷體" panose="03000509000000000000" pitchFamily="65" charset="-120"/>
              </a:rPr>
              <a:t>未來展望</a:t>
            </a:r>
            <a:endParaRPr kumimoji="0" lang="en-US" altLang="zh-TW" sz="2800" b="0" i="0" u="none" strike="noStrike" kern="1200" cap="none" spc="0" normalizeH="0" baseline="0" noProof="0" dirty="0">
              <a:ln>
                <a:noFill/>
              </a:ln>
              <a:effectLst/>
              <a:uLnTx/>
              <a:uFillTx/>
              <a:latin typeface="標楷體" panose="03000509000000000000" pitchFamily="65" charset="-120"/>
              <a:ea typeface="標楷體" panose="03000509000000000000" pitchFamily="65" charset="-120"/>
              <a:cs typeface="+mn-cs"/>
            </a:endParaRPr>
          </a:p>
        </p:txBody>
      </p:sp>
    </p:spTree>
    <p:extLst>
      <p:ext uri="{BB962C8B-B14F-4D97-AF65-F5344CB8AC3E}">
        <p14:creationId xmlns:p14="http://schemas.microsoft.com/office/powerpoint/2010/main" val="15356093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76065BEE-CFFB-49D2-B7BA-853194355868}"/>
              </a:ext>
            </a:extLst>
          </p:cNvPr>
          <p:cNvSpPr>
            <a:spLocks noGrp="1"/>
          </p:cNvSpPr>
          <p:nvPr>
            <p:ph type="sldNum" sz="quarter" idx="12"/>
          </p:nvPr>
        </p:nvSpPr>
        <p:spPr/>
        <p:txBody>
          <a:bodyPr/>
          <a:lstStyle/>
          <a:p>
            <a:fld id="{E5C60907-9731-46B4-A33D-FDF5DC3BFF3C}" type="slidenum">
              <a:rPr lang="zh-TW" altLang="en-US" smtClean="0"/>
              <a:t>91</a:t>
            </a:fld>
            <a:endParaRPr lang="zh-TW" altLang="en-US"/>
          </a:p>
        </p:txBody>
      </p:sp>
      <p:sp>
        <p:nvSpPr>
          <p:cNvPr id="5" name="文字方塊 4">
            <a:extLst>
              <a:ext uri="{FF2B5EF4-FFF2-40B4-BE49-F238E27FC236}">
                <a16:creationId xmlns:a16="http://schemas.microsoft.com/office/drawing/2014/main" id="{AECBADDE-CDAC-4FB3-958D-986BC26384C7}"/>
              </a:ext>
            </a:extLst>
          </p:cNvPr>
          <p:cNvSpPr txBox="1"/>
          <p:nvPr/>
        </p:nvSpPr>
        <p:spPr>
          <a:xfrm>
            <a:off x="5542002" y="500380"/>
            <a:ext cx="1107996"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結論</a:t>
            </a:r>
            <a:endParaRPr lang="en-US" altLang="zh-TW" sz="3600" dirty="0">
              <a:latin typeface="標楷體" panose="03000509000000000000" pitchFamily="65" charset="-120"/>
              <a:ea typeface="標楷體" panose="03000509000000000000" pitchFamily="65" charset="-120"/>
            </a:endParaRPr>
          </a:p>
        </p:txBody>
      </p:sp>
      <p:sp>
        <p:nvSpPr>
          <p:cNvPr id="7" name="文字方塊 6">
            <a:extLst>
              <a:ext uri="{FF2B5EF4-FFF2-40B4-BE49-F238E27FC236}">
                <a16:creationId xmlns:a16="http://schemas.microsoft.com/office/drawing/2014/main" id="{5ABC6098-A836-430F-B821-A98A75E808EF}"/>
              </a:ext>
            </a:extLst>
          </p:cNvPr>
          <p:cNvSpPr txBox="1"/>
          <p:nvPr/>
        </p:nvSpPr>
        <p:spPr>
          <a:xfrm>
            <a:off x="1086769" y="1351508"/>
            <a:ext cx="10018461" cy="378565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本研究提出了一種基於卷積神經網路的新型可解釋性深度學習模型，將影像分成顏色與輪廓兩個方面進行學習</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從實驗結果來看，我們可以知道此模型的每一層均可以進行可視化 的呈現，隨著越後面的層數其可視化出來的特徵變越趨近於完整，並且 透過這些可視化的圖片來對模型的決策過程進行解釋。</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本研究在色彩的特徵提取與可視化方法上更是提出了創新的方法，透過引入 </a:t>
            </a:r>
            <a:r>
              <a:rPr lang="en-US" altLang="zh-TW" sz="2400" dirty="0"/>
              <a:t>PCCS </a:t>
            </a:r>
            <a:r>
              <a:rPr lang="zh-TW" altLang="en-US" sz="2400" dirty="0"/>
              <a:t>色相環和 </a:t>
            </a:r>
            <a:r>
              <a:rPr lang="en-US" altLang="zh-TW" sz="2400" dirty="0"/>
              <a:t>6 </a:t>
            </a:r>
            <a:r>
              <a:rPr lang="zh-TW" altLang="en-US" sz="2400" dirty="0"/>
              <a:t>種基礎色的概念，設計了色彩感知區塊，解決了分別處理顏色 和輪廓的衝突問題，有效的提取出單純的顏色特徵</a:t>
            </a:r>
            <a:endParaRPr lang="en-US" altLang="zh-TW" sz="2400" dirty="0"/>
          </a:p>
        </p:txBody>
      </p:sp>
    </p:spTree>
    <p:extLst>
      <p:ext uri="{BB962C8B-B14F-4D97-AF65-F5344CB8AC3E}">
        <p14:creationId xmlns:p14="http://schemas.microsoft.com/office/powerpoint/2010/main" val="4125326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76065BEE-CFFB-49D2-B7BA-853194355868}"/>
              </a:ext>
            </a:extLst>
          </p:cNvPr>
          <p:cNvSpPr>
            <a:spLocks noGrp="1"/>
          </p:cNvSpPr>
          <p:nvPr>
            <p:ph type="sldNum" sz="quarter" idx="12"/>
          </p:nvPr>
        </p:nvSpPr>
        <p:spPr/>
        <p:txBody>
          <a:bodyPr/>
          <a:lstStyle/>
          <a:p>
            <a:fld id="{E5C60907-9731-46B4-A33D-FDF5DC3BFF3C}" type="slidenum">
              <a:rPr lang="zh-TW" altLang="en-US" smtClean="0"/>
              <a:t>92</a:t>
            </a:fld>
            <a:endParaRPr lang="zh-TW" altLang="en-US"/>
          </a:p>
        </p:txBody>
      </p:sp>
      <p:sp>
        <p:nvSpPr>
          <p:cNvPr id="5" name="文字方塊 4">
            <a:extLst>
              <a:ext uri="{FF2B5EF4-FFF2-40B4-BE49-F238E27FC236}">
                <a16:creationId xmlns:a16="http://schemas.microsoft.com/office/drawing/2014/main" id="{AECBADDE-CDAC-4FB3-958D-986BC26384C7}"/>
              </a:ext>
            </a:extLst>
          </p:cNvPr>
          <p:cNvSpPr txBox="1"/>
          <p:nvPr/>
        </p:nvSpPr>
        <p:spPr>
          <a:xfrm>
            <a:off x="5080336" y="463209"/>
            <a:ext cx="2031325"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未來展望</a:t>
            </a:r>
            <a:endParaRPr lang="en-US" altLang="zh-TW" sz="3600" dirty="0">
              <a:latin typeface="標楷體" panose="03000509000000000000" pitchFamily="65" charset="-120"/>
              <a:ea typeface="標楷體" panose="03000509000000000000" pitchFamily="65" charset="-120"/>
            </a:endParaRPr>
          </a:p>
        </p:txBody>
      </p:sp>
      <p:sp>
        <p:nvSpPr>
          <p:cNvPr id="7" name="文字方塊 6">
            <a:extLst>
              <a:ext uri="{FF2B5EF4-FFF2-40B4-BE49-F238E27FC236}">
                <a16:creationId xmlns:a16="http://schemas.microsoft.com/office/drawing/2014/main" id="{5ABC6098-A836-430F-B821-A98A75E808EF}"/>
              </a:ext>
            </a:extLst>
          </p:cNvPr>
          <p:cNvSpPr txBox="1"/>
          <p:nvPr/>
        </p:nvSpPr>
        <p:spPr>
          <a:xfrm>
            <a:off x="1086767" y="2459504"/>
            <a:ext cx="10018461" cy="193899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歐氏距離對特徵的位移、旋轉、縮放均缺乏穩定性，使得在處理更複雜的資料集往往需要更多的濾波器數目來進行處理</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可以更進一步研究如何將這種模擬人類視覺與大腦結構的模型，應用在現實中的實際問題</a:t>
            </a:r>
            <a:endParaRPr lang="en-US" altLang="zh-TW" sz="2400" dirty="0"/>
          </a:p>
        </p:txBody>
      </p:sp>
    </p:spTree>
    <p:extLst>
      <p:ext uri="{BB962C8B-B14F-4D97-AF65-F5344CB8AC3E}">
        <p14:creationId xmlns:p14="http://schemas.microsoft.com/office/powerpoint/2010/main" val="208763344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D43E160E-857F-4E62-B03C-8C0F08A5EA9E}"/>
              </a:ext>
            </a:extLst>
          </p:cNvPr>
          <p:cNvSpPr>
            <a:spLocks noGrp="1"/>
          </p:cNvSpPr>
          <p:nvPr>
            <p:ph type="sldNum" sz="quarter" idx="12"/>
          </p:nvPr>
        </p:nvSpPr>
        <p:spPr/>
        <p:txBody>
          <a:bodyPr/>
          <a:lstStyle/>
          <a:p>
            <a:fld id="{E5C60907-9731-46B4-A33D-FDF5DC3BFF3C}" type="slidenum">
              <a:rPr lang="zh-TW" altLang="en-US" smtClean="0"/>
              <a:t>93</a:t>
            </a:fld>
            <a:endParaRPr lang="zh-TW" altLang="en-US"/>
          </a:p>
        </p:txBody>
      </p:sp>
      <p:sp>
        <p:nvSpPr>
          <p:cNvPr id="6" name="內容版面配置區 2">
            <a:extLst>
              <a:ext uri="{FF2B5EF4-FFF2-40B4-BE49-F238E27FC236}">
                <a16:creationId xmlns:a16="http://schemas.microsoft.com/office/drawing/2014/main" id="{D92A9F37-9A38-4599-82B9-ED3B55948795}"/>
              </a:ext>
            </a:extLst>
          </p:cNvPr>
          <p:cNvSpPr>
            <a:spLocks noGrp="1"/>
          </p:cNvSpPr>
          <p:nvPr>
            <p:ph idx="1"/>
          </p:nvPr>
        </p:nvSpPr>
        <p:spPr>
          <a:xfrm>
            <a:off x="2249487" y="2863006"/>
            <a:ext cx="7693025" cy="1131987"/>
          </a:xfrm>
        </p:spPr>
        <p:txBody>
          <a:bodyPr/>
          <a:lstStyle/>
          <a:p>
            <a:pPr marL="0" indent="0" algn="ctr">
              <a:buNone/>
            </a:pPr>
            <a:r>
              <a:rPr lang="en-US" altLang="zh-TW" sz="5400" b="1" dirty="0">
                <a:solidFill>
                  <a:srgbClr val="000000"/>
                </a:solidFill>
                <a:latin typeface="+mn-lt"/>
                <a:ea typeface="+mn-ea"/>
              </a:rPr>
              <a:t>Q&amp;A</a:t>
            </a:r>
            <a:endParaRPr lang="zh-TW" altLang="en-US" sz="5400" b="1" dirty="0">
              <a:solidFill>
                <a:srgbClr val="000000"/>
              </a:solidFill>
              <a:latin typeface="+mn-lt"/>
              <a:ea typeface="+mn-ea"/>
            </a:endParaRPr>
          </a:p>
        </p:txBody>
      </p:sp>
    </p:spTree>
    <p:extLst>
      <p:ext uri="{BB962C8B-B14F-4D97-AF65-F5344CB8AC3E}">
        <p14:creationId xmlns:p14="http://schemas.microsoft.com/office/powerpoint/2010/main" val="312384736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7A008DF-20B6-4FDA-A919-2FF463C52E22}"/>
              </a:ext>
            </a:extLst>
          </p:cNvPr>
          <p:cNvSpPr>
            <a:spLocks noGrp="1"/>
          </p:cNvSpPr>
          <p:nvPr>
            <p:ph type="sldNum" sz="quarter" idx="12"/>
          </p:nvPr>
        </p:nvSpPr>
        <p:spPr/>
        <p:txBody>
          <a:bodyPr/>
          <a:lstStyle/>
          <a:p>
            <a:fld id="{E5C60907-9731-46B4-A33D-FDF5DC3BFF3C}" type="slidenum">
              <a:rPr lang="zh-TW" altLang="en-US" smtClean="0"/>
              <a:t>94</a:t>
            </a:fld>
            <a:endParaRPr lang="zh-TW" altLang="en-US"/>
          </a:p>
        </p:txBody>
      </p:sp>
      <p:sp>
        <p:nvSpPr>
          <p:cNvPr id="5" name="內容版面配置區 2">
            <a:extLst>
              <a:ext uri="{FF2B5EF4-FFF2-40B4-BE49-F238E27FC236}">
                <a16:creationId xmlns:a16="http://schemas.microsoft.com/office/drawing/2014/main" id="{1283E471-14E7-49D9-8770-FCF313AE1710}"/>
              </a:ext>
            </a:extLst>
          </p:cNvPr>
          <p:cNvSpPr>
            <a:spLocks noGrp="1"/>
          </p:cNvSpPr>
          <p:nvPr>
            <p:ph idx="1"/>
          </p:nvPr>
        </p:nvSpPr>
        <p:spPr>
          <a:xfrm>
            <a:off x="2249487" y="2863006"/>
            <a:ext cx="7693025" cy="1131987"/>
          </a:xfrm>
        </p:spPr>
        <p:txBody>
          <a:bodyPr>
            <a:normAutofit lnSpcReduction="10000"/>
          </a:bodyPr>
          <a:lstStyle/>
          <a:p>
            <a:pPr marL="0" indent="0" algn="ctr">
              <a:buNone/>
            </a:pPr>
            <a:r>
              <a:rPr lang="zh-TW" altLang="en-US" sz="4400" b="1" dirty="0">
                <a:solidFill>
                  <a:srgbClr val="000000"/>
                </a:solidFill>
                <a:latin typeface="+mn-lt"/>
                <a:ea typeface="+mn-ea"/>
              </a:rPr>
              <a:t>謝謝口試委員的聆聽與建議 </a:t>
            </a:r>
            <a:r>
              <a:rPr lang="en-US" altLang="zh-TW" sz="4400" b="1" dirty="0">
                <a:solidFill>
                  <a:srgbClr val="000000"/>
                </a:solidFill>
                <a:latin typeface="+mn-lt"/>
                <a:ea typeface="+mn-ea"/>
              </a:rPr>
              <a:t>!</a:t>
            </a:r>
            <a:br>
              <a:rPr lang="en-US" altLang="zh-TW" sz="4400" b="1" dirty="0">
                <a:solidFill>
                  <a:srgbClr val="000000"/>
                </a:solidFill>
                <a:latin typeface="+mn-lt"/>
                <a:ea typeface="+mn-ea"/>
              </a:rPr>
            </a:br>
            <a:r>
              <a:rPr lang="en-US" altLang="zh-TW" sz="3200" b="1" dirty="0">
                <a:solidFill>
                  <a:srgbClr val="000000"/>
                </a:solidFill>
                <a:latin typeface="+mn-lt"/>
                <a:ea typeface="+mn-ea"/>
              </a:rPr>
              <a:t>Thank you for your time and attention.</a:t>
            </a:r>
            <a:endParaRPr lang="zh-TW" altLang="en-US" sz="3200" b="1" dirty="0">
              <a:solidFill>
                <a:srgbClr val="000000"/>
              </a:solidFill>
              <a:latin typeface="+mn-lt"/>
              <a:ea typeface="+mn-ea"/>
            </a:endParaRPr>
          </a:p>
        </p:txBody>
      </p:sp>
    </p:spTree>
    <p:extLst>
      <p:ext uri="{BB962C8B-B14F-4D97-AF65-F5344CB8AC3E}">
        <p14:creationId xmlns:p14="http://schemas.microsoft.com/office/powerpoint/2010/main" val="243522917"/>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自訂 1">
      <a:majorFont>
        <a:latin typeface="Times New Roman"/>
        <a:ea typeface="標楷體"/>
        <a:cs typeface=""/>
      </a:majorFont>
      <a:minorFont>
        <a:latin typeface="Times New Roman"/>
        <a:ea typeface="標楷體"/>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13395</TotalTime>
  <Words>5908</Words>
  <Application>Microsoft Office PowerPoint</Application>
  <PresentationFormat>寬螢幕</PresentationFormat>
  <Paragraphs>773</Paragraphs>
  <Slides>94</Slides>
  <Notes>24</Notes>
  <HiddenSlides>3</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94</vt:i4>
      </vt:variant>
    </vt:vector>
  </HeadingPairs>
  <TitlesOfParts>
    <vt:vector size="100" baseType="lpstr">
      <vt:lpstr>Aptos</vt:lpstr>
      <vt:lpstr>標楷體</vt:lpstr>
      <vt:lpstr>Arial</vt:lpstr>
      <vt:lpstr>Cambria Math</vt:lpstr>
      <vt:lpstr>Times New Roman</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蔡時富 (111526001)</dc:creator>
  <cp:lastModifiedBy>建名 凃</cp:lastModifiedBy>
  <cp:revision>359</cp:revision>
  <dcterms:created xsi:type="dcterms:W3CDTF">2024-06-17T05:20:27Z</dcterms:created>
  <dcterms:modified xsi:type="dcterms:W3CDTF">2024-06-30T13:53:00Z</dcterms:modified>
</cp:coreProperties>
</file>

<file path=docProps/thumbnail.jpeg>
</file>